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4030265" y="12174593"/>
            <a:ext cx="16323471" cy="648365"/>
          </a:xfrm>
          <a:prstGeom prst="rect">
            <a:avLst/>
          </a:prstGeom>
        </p:spPr>
        <p:txBody>
          <a:bodyPr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200"/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4030265" y="2607468"/>
            <a:ext cx="16325237" cy="4643439"/>
          </a:xfrm>
          <a:prstGeom prst="rect">
            <a:avLst/>
          </a:prstGeom>
        </p:spPr>
        <p:txBody>
          <a:bodyPr anchor="b"/>
          <a:lstStyle>
            <a:lvl1pPr>
              <a:defRPr spc="-228" sz="11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4030265" y="7179468"/>
            <a:ext cx="16323470" cy="204806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23683432" y="12820923"/>
            <a:ext cx="579248" cy="60172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quarter" idx="1" hasCustomPrompt="1"/>
          </p:nvPr>
        </p:nvSpPr>
        <p:spPr>
          <a:xfrm>
            <a:off x="4030265" y="5018484"/>
            <a:ext cx="16323470" cy="368126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23547478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4030265" y="8732784"/>
            <a:ext cx="16323468" cy="9447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Body Level One…"/>
          <p:cNvSpPr txBox="1"/>
          <p:nvPr>
            <p:ph type="body" sz="half" idx="1" hasCustomPrompt="1"/>
          </p:nvPr>
        </p:nvSpPr>
        <p:spPr>
          <a:xfrm>
            <a:off x="4030265" y="1404937"/>
            <a:ext cx="16323470" cy="732784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46" sz="24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23416286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Body Level One…"/>
          <p:cNvSpPr txBox="1"/>
          <p:nvPr>
            <p:ph type="body" sz="quarter" idx="1" hasCustomPrompt="1"/>
          </p:nvPr>
        </p:nvSpPr>
        <p:spPr>
          <a:xfrm>
            <a:off x="4083843" y="5232796"/>
            <a:ext cx="16216314" cy="3268267"/>
          </a:xfrm>
          <a:prstGeom prst="rect">
            <a:avLst/>
          </a:prstGeom>
        </p:spPr>
        <p:txBody>
          <a:bodyPr anchor="ctr"/>
          <a:lstStyle>
            <a:lvl1pPr marL="642937" indent="-482203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42937" indent="-25003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42937" indent="432196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42937" indent="889396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42937" indent="1346596">
              <a:spcBef>
                <a:spcPts val="0"/>
              </a:spcBef>
              <a:buSzTx/>
              <a:buNone/>
              <a:defRPr spc="-168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Attribution"/>
          <p:cNvSpPr txBox="1"/>
          <p:nvPr>
            <p:ph type="body" sz="quarter" idx="21" hasCustomPrompt="1"/>
          </p:nvPr>
        </p:nvSpPr>
        <p:spPr>
          <a:xfrm>
            <a:off x="4762500" y="9036843"/>
            <a:ext cx="15537657" cy="648365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200"/>
            </a:lvl1pPr>
          </a:lstStyle>
          <a:p>
            <a:pPr/>
            <a:r>
              <a:t>Attribution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23442524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Low-angle exterior view of a modern building facade covered with aluminium discs under a clear, blue sky "/>
          <p:cNvSpPr/>
          <p:nvPr>
            <p:ph type="pic" sz="quarter" idx="21"/>
          </p:nvPr>
        </p:nvSpPr>
        <p:spPr>
          <a:xfrm>
            <a:off x="12248176" y="982265"/>
            <a:ext cx="8388709" cy="55721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Low-angle view of a modern, curved building under a cloudy sky"/>
          <p:cNvSpPr/>
          <p:nvPr>
            <p:ph type="pic" sz="quarter" idx="22"/>
          </p:nvPr>
        </p:nvSpPr>
        <p:spPr>
          <a:xfrm>
            <a:off x="12261263" y="7179468"/>
            <a:ext cx="8362535" cy="55721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1119187" y="982265"/>
            <a:ext cx="17680782" cy="117693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ow-angle view of the Azadi Tower in Tehran, Iran against a clear, bright sky"/>
          <p:cNvSpPr/>
          <p:nvPr>
            <p:ph type="pic" idx="21"/>
          </p:nvPr>
        </p:nvSpPr>
        <p:spPr>
          <a:xfrm>
            <a:off x="1921048" y="0"/>
            <a:ext cx="20541904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23499763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23547478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View from inside a stone structure, looking out towards stairs and a clear, blue sky"/>
          <p:cNvSpPr/>
          <p:nvPr>
            <p:ph type="pic" idx="21"/>
          </p:nvPr>
        </p:nvSpPr>
        <p:spPr>
          <a:xfrm>
            <a:off x="3048000" y="0"/>
            <a:ext cx="22452636" cy="149840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4030265" y="7286625"/>
            <a:ext cx="16323470" cy="4643438"/>
          </a:xfrm>
          <a:prstGeom prst="rect">
            <a:avLst/>
          </a:prstGeom>
        </p:spPr>
        <p:txBody>
          <a:bodyPr anchor="b"/>
          <a:lstStyle>
            <a:lvl1pPr>
              <a:defRPr spc="-228" sz="11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4030265" y="11858625"/>
            <a:ext cx="16323470" cy="9699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Author and Date"/>
          <p:cNvSpPr txBox="1"/>
          <p:nvPr>
            <p:ph type="body" sz="quarter" idx="22" hasCustomPrompt="1"/>
          </p:nvPr>
        </p:nvSpPr>
        <p:spPr>
          <a:xfrm>
            <a:off x="4030265" y="803671"/>
            <a:ext cx="16323471" cy="648365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200"/>
            </a:lvl1pPr>
          </a:lstStyle>
          <a:p>
            <a:pPr/>
            <a:r>
              <a:t>Author and Date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3547381" y="12873401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 modern white building with glass panels against a clear, blue sky"/>
          <p:cNvSpPr/>
          <p:nvPr>
            <p:ph type="pic" idx="21"/>
          </p:nvPr>
        </p:nvSpPr>
        <p:spPr>
          <a:xfrm>
            <a:off x="8441531" y="983939"/>
            <a:ext cx="17591485" cy="117479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4030265" y="7036593"/>
            <a:ext cx="7179470" cy="568767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Title"/>
          <p:cNvSpPr txBox="1"/>
          <p:nvPr>
            <p:ph type="title" hasCustomPrompt="1"/>
          </p:nvPr>
        </p:nvSpPr>
        <p:spPr>
          <a:xfrm>
            <a:off x="4030265" y="973876"/>
            <a:ext cx="7179470" cy="61698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23547478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4030265" y="1987000"/>
            <a:ext cx="16323471" cy="944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828785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23573716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mall section of a modern shell bridge in Qingdao, Shandong, China with a partly cloudy sky above"/>
          <p:cNvSpPr/>
          <p:nvPr>
            <p:ph type="pic" idx="21"/>
          </p:nvPr>
        </p:nvSpPr>
        <p:spPr>
          <a:xfrm>
            <a:off x="8602265" y="982265"/>
            <a:ext cx="17618315" cy="11751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4030265" y="625078"/>
            <a:ext cx="7179470" cy="14287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4030265" y="1987000"/>
            <a:ext cx="7179470" cy="944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Body Level One…"/>
          <p:cNvSpPr txBox="1"/>
          <p:nvPr>
            <p:ph type="body" sz="quarter" idx="1" hasCustomPrompt="1"/>
          </p:nvPr>
        </p:nvSpPr>
        <p:spPr>
          <a:xfrm>
            <a:off x="4030265" y="4894026"/>
            <a:ext cx="7179470" cy="786538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23495000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4030265" y="4536281"/>
            <a:ext cx="16323470" cy="4643438"/>
          </a:xfrm>
          <a:prstGeom prst="rect">
            <a:avLst/>
          </a:prstGeom>
        </p:spPr>
        <p:txBody>
          <a:bodyPr anchor="ctr"/>
          <a:lstStyle>
            <a:lvl1pPr>
              <a:defRPr b="0" spc="-228" sz="11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23521239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4030265" y="1987000"/>
            <a:ext cx="16323471" cy="944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23521239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4030265" y="625078"/>
            <a:ext cx="16323470" cy="1428751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4030265" y="1982390"/>
            <a:ext cx="16323471" cy="94472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SzTx/>
              <a:buNone/>
              <a:defRPr spc="-52" sz="5200"/>
            </a:lvl1pPr>
            <a:lvl2pPr marL="0" indent="457200">
              <a:spcBef>
                <a:spcPts val="1800"/>
              </a:spcBef>
              <a:buSzTx/>
              <a:buNone/>
              <a:defRPr spc="-52" sz="5200"/>
            </a:lvl2pPr>
            <a:lvl3pPr marL="0" indent="914400">
              <a:spcBef>
                <a:spcPts val="1800"/>
              </a:spcBef>
              <a:buSzTx/>
              <a:buNone/>
              <a:defRPr spc="-52" sz="5200"/>
            </a:lvl3pPr>
            <a:lvl4pPr marL="0" indent="1371600">
              <a:spcBef>
                <a:spcPts val="1800"/>
              </a:spcBef>
              <a:buSzTx/>
              <a:buNone/>
              <a:defRPr spc="-52" sz="5200"/>
            </a:lvl4pPr>
            <a:lvl5pPr marL="0" indent="1828800">
              <a:spcBef>
                <a:spcPts val="1800"/>
              </a:spcBef>
              <a:buSzTx/>
              <a:buNone/>
              <a:defRPr spc="-52" sz="52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23495000" y="12855498"/>
            <a:ext cx="579248" cy="60172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mailto:pandith@tcd.ie" TargetMode="External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4030265" y="4161234"/>
            <a:ext cx="16323470" cy="8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4030265" y="619125"/>
            <a:ext cx="16323470" cy="142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“Semantic Specification for DPIA” - Harshvardhan J. Pandit | SEMANTiCS 2022 | pandith@tcd.ie @coolharsh55 | https://harshp.com/research/presentations | CC-by-NC 4.0"/>
          <p:cNvSpPr txBox="1"/>
          <p:nvPr/>
        </p:nvSpPr>
        <p:spPr>
          <a:xfrm>
            <a:off x="1019249" y="13019940"/>
            <a:ext cx="22345502" cy="458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4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b="1"/>
              <a:t>“Semantic Specification for DPIA” </a:t>
            </a:r>
            <a:r>
              <a:t>- </a:t>
            </a:r>
            <a:r>
              <a:rPr i="1"/>
              <a:t>Harshvardhan J. Pandit </a:t>
            </a:r>
            <a:r>
              <a:t>| SEMANTiCS 2022 | </a:t>
            </a:r>
            <a:r>
              <a:rPr>
                <a:hlinkClick r:id="rId3" invalidUrl="" action="" tgtFrame="" tooltip="" history="1" highlightClick="0" endSnd="0"/>
              </a:rPr>
              <a:t>pandith@tcd.ie</a:t>
            </a:r>
            <a:r>
              <a:t> @coolharsh55 | </a:t>
            </a:r>
            <a:r>
              <a:rPr u="sng"/>
              <a:t>https://harshp.com/research/presentations</a:t>
            </a:r>
            <a:r>
              <a:t> | CC-by-NC 4.0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468761" y="12855498"/>
            <a:ext cx="579248" cy="60172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68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33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914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295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676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057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438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819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200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581400" marR="0" indent="-533400" algn="l" defTabSz="2438339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2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s://harshp.com/research" TargetMode="External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1.jpeg"/><Relationship Id="rId8" Type="http://schemas.openxmlformats.org/officeDocument/2006/relationships/image" Target="../media/image4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3id.org/dpv/risk" TargetMode="External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s://www.cnil.fr/en/privacy-impact-assessment-pia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hyperlink" Target="https://w3id.org/dpv/dpv-gdpr/dpia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hyperlink" Target="https://www.cnil.fr/en/guidelines-dpia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3" Type="http://schemas.openxmlformats.org/officeDocument/2006/relationships/hyperlink" Target="https://w3id.org/dpv/dpv-gdpr/dpia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 Semantic Specification for Data Protection Impact Assessments (DPIA)"/>
          <p:cNvSpPr txBox="1"/>
          <p:nvPr>
            <p:ph type="ctrTitle"/>
          </p:nvPr>
        </p:nvSpPr>
        <p:spPr>
          <a:xfrm>
            <a:off x="1155618" y="2607468"/>
            <a:ext cx="22479001" cy="4643439"/>
          </a:xfrm>
          <a:prstGeom prst="rect">
            <a:avLst/>
          </a:prstGeom>
        </p:spPr>
        <p:txBody>
          <a:bodyPr/>
          <a:lstStyle/>
          <a:p>
            <a:pPr algn="ctr">
              <a:defRPr spc="-171" sz="8600"/>
            </a:pPr>
            <a:r>
              <a:t>A Semantic Specification for</a:t>
            </a:r>
            <a:br/>
            <a:r>
              <a:t>Data Protection Impact Assessments (DPIA)</a:t>
            </a:r>
          </a:p>
        </p:txBody>
      </p:sp>
      <p:sp>
        <p:nvSpPr>
          <p:cNvPr id="153" name="Harsh(vardhan J. Pandit)…"/>
          <p:cNvSpPr txBox="1"/>
          <p:nvPr>
            <p:ph type="subTitle" sz="half" idx="1"/>
          </p:nvPr>
        </p:nvSpPr>
        <p:spPr>
          <a:xfrm>
            <a:off x="952500" y="8085935"/>
            <a:ext cx="22479000" cy="3372589"/>
          </a:xfrm>
          <a:prstGeom prst="rect">
            <a:avLst/>
          </a:prstGeom>
        </p:spPr>
        <p:txBody>
          <a:bodyPr lIns="50800" tIns="50800" rIns="50800" bIns="50800"/>
          <a:lstStyle/>
          <a:p>
            <a:pPr algn="ctr">
              <a:lnSpc>
                <a:spcPct val="120000"/>
              </a:lnSpc>
              <a:defRPr b="0" sz="4900">
                <a:latin typeface="Gill Sans"/>
                <a:ea typeface="Gill Sans"/>
                <a:cs typeface="Gill Sans"/>
                <a:sym typeface="Gill Sans"/>
              </a:defRPr>
            </a:pPr>
            <a:r>
              <a:t>Harsh(vardhan J. Pandit)</a:t>
            </a:r>
          </a:p>
          <a:p>
            <a:pPr algn="ctr">
              <a:lnSpc>
                <a:spcPct val="120000"/>
              </a:lnSpc>
              <a:defRPr b="0" sz="3300">
                <a:latin typeface="Gill Sans"/>
                <a:ea typeface="Gill Sans"/>
                <a:cs typeface="Gill Sans"/>
                <a:sym typeface="Gill Sans"/>
              </a:defRPr>
            </a:pPr>
            <a:r>
              <a:t>Research Fellow @ ADAPT Centre, Trinity College Dublin</a:t>
            </a:r>
          </a:p>
          <a:p>
            <a:pPr algn="ctr">
              <a:lnSpc>
                <a:spcPct val="120000"/>
              </a:lnSpc>
              <a:defRPr b="0" sz="3300">
                <a:latin typeface="Gill Sans"/>
                <a:ea typeface="Gill Sans"/>
                <a:cs typeface="Gill Sans"/>
                <a:sym typeface="Gill Sans"/>
              </a:defRPr>
            </a:pPr>
            <a:r>
              <a:t>Email: pandith@tcd.ie |  Twitter: @coolharsh55</a:t>
            </a:r>
          </a:p>
          <a:p>
            <a:pPr algn="ctr">
              <a:lnSpc>
                <a:spcPct val="120000"/>
              </a:lnSpc>
              <a:defRPr b="0" sz="3300">
                <a:latin typeface="Gill Sans"/>
                <a:ea typeface="Gill Sans"/>
                <a:cs typeface="Gill Sans"/>
                <a:sym typeface="Gill Sans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https://harshp.com/research</a:t>
            </a:r>
            <a:r>
              <a:rPr u="sng"/>
              <a:t>/presentations</a:t>
            </a:r>
            <a:r>
              <a:t> 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07684" y="13016430"/>
            <a:ext cx="1958995" cy="68564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Presentation for SEMANTiCS 2022"/>
          <p:cNvSpPr txBox="1"/>
          <p:nvPr/>
        </p:nvSpPr>
        <p:spPr>
          <a:xfrm>
            <a:off x="16249778" y="13079854"/>
            <a:ext cx="54864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20000"/>
              </a:lnSpc>
              <a:defRPr i="1" sz="3200">
                <a:solidFill>
                  <a:srgbClr val="60606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Presentation for SEMANTiCS 2022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7494" y="11968640"/>
            <a:ext cx="1417248" cy="83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17859" y="11881118"/>
            <a:ext cx="4383287" cy="901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21-TCD-logo-stacked1.jpg" descr="P21-TCD-logo-stacked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13242" y="11824231"/>
            <a:ext cx="1806118" cy="1015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299646" y="11569992"/>
            <a:ext cx="3986860" cy="1046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Developments made in DP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Developments made in DPV</a:t>
            </a:r>
          </a:p>
        </p:txBody>
      </p:sp>
      <p:sp>
        <p:nvSpPr>
          <p:cNvPr id="263" name="risk extension https://w3id.org/dpv/risk…"/>
          <p:cNvSpPr txBox="1"/>
          <p:nvPr>
            <p:ph type="body" idx="21"/>
          </p:nvPr>
        </p:nvSpPr>
        <p:spPr>
          <a:xfrm>
            <a:off x="15094991" y="2087344"/>
            <a:ext cx="9028162" cy="105159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>
              <a:lnSpc>
                <a:spcPct val="120000"/>
              </a:lnSpc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risk extension</a:t>
            </a:r>
            <a:br/>
            <a:r>
              <a:rPr u="sng">
                <a:hlinkClick r:id="rId2" invalidUrl="" action="" tgtFrame="" tooltip="" history="1" highlightClick="0" endSnd="0"/>
              </a:rPr>
              <a:t>https://w3id.org/dpv/risk</a:t>
            </a:r>
            <a:r>
              <a:t>  </a:t>
            </a:r>
          </a:p>
          <a:p>
            <a:pPr marL="660400" indent="-660400">
              <a:lnSpc>
                <a:spcPct val="120000"/>
              </a:lnSpc>
              <a:buSzPct val="123000"/>
              <a:buChar char="-"/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Risk Likelihood, Severity</a:t>
            </a:r>
          </a:p>
          <a:p>
            <a:pPr marL="660400" indent="-660400">
              <a:lnSpc>
                <a:spcPct val="120000"/>
              </a:lnSpc>
              <a:buSzPct val="123000"/>
              <a:buChar char="-"/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Risk Levels</a:t>
            </a:r>
          </a:p>
          <a:p>
            <a:pPr marL="660400" indent="-660400">
              <a:lnSpc>
                <a:spcPct val="120000"/>
              </a:lnSpc>
              <a:buSzPct val="123000"/>
              <a:buChar char="-"/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Risk Matrix (3x3, 5x5, 7x7)</a:t>
            </a:r>
          </a:p>
          <a:p>
            <a:pPr marL="660400" indent="-660400">
              <a:lnSpc>
                <a:spcPct val="120000"/>
              </a:lnSpc>
              <a:buSzPct val="123000"/>
              <a:buChar char="-"/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Controls</a:t>
            </a:r>
          </a:p>
          <a:p>
            <a:pPr marL="660400" indent="-660400">
              <a:lnSpc>
                <a:spcPct val="120000"/>
              </a:lnSpc>
              <a:buSzPct val="123000"/>
              <a:buChar char="-"/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Consequences &amp; Impacts</a:t>
            </a:r>
          </a:p>
          <a:p>
            <a:pPr marL="660400" indent="-660400">
              <a:lnSpc>
                <a:spcPct val="120000"/>
              </a:lnSpc>
              <a:buSzPct val="123000"/>
              <a:buChar char="-"/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Assessment methods</a:t>
            </a:r>
          </a:p>
          <a:p>
            <a:pPr marL="660400" indent="-660400">
              <a:lnSpc>
                <a:spcPct val="120000"/>
              </a:lnSpc>
              <a:buSzPct val="123000"/>
              <a:buChar char="-"/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Methodologies</a:t>
            </a:r>
          </a:p>
        </p:txBody>
      </p:sp>
      <p:grpSp>
        <p:nvGrpSpPr>
          <p:cNvPr id="267" name="Group"/>
          <p:cNvGrpSpPr/>
          <p:nvPr/>
        </p:nvGrpSpPr>
        <p:grpSpPr>
          <a:xfrm>
            <a:off x="396148" y="1894282"/>
            <a:ext cx="14443524" cy="9927436"/>
            <a:chOff x="0" y="0"/>
            <a:chExt cx="14443522" cy="9927434"/>
          </a:xfrm>
        </p:grpSpPr>
        <p:pic>
          <p:nvPicPr>
            <p:cNvPr id="264" name="Google Shape;92;p18" descr="Google Shape;92;p1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43028"/>
              <a:ext cx="13831006" cy="9684407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0" dist="12700" dir="16200000">
                <a:srgbClr val="000000"/>
              </a:outerShdw>
            </a:effectLst>
          </p:spPr>
        </p:pic>
        <p:sp>
          <p:nvSpPr>
            <p:cNvPr id="265" name="Oval"/>
            <p:cNvSpPr/>
            <p:nvPr/>
          </p:nvSpPr>
          <p:spPr>
            <a:xfrm>
              <a:off x="11659380" y="0"/>
              <a:ext cx="2784143" cy="3096441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6" name="Oval"/>
            <p:cNvSpPr/>
            <p:nvPr/>
          </p:nvSpPr>
          <p:spPr>
            <a:xfrm>
              <a:off x="4492096" y="5098157"/>
              <a:ext cx="2784143" cy="4028931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68" name="contextual information for all kinds of processes and scales"/>
          <p:cNvSpPr txBox="1"/>
          <p:nvPr/>
        </p:nvSpPr>
        <p:spPr>
          <a:xfrm>
            <a:off x="3257266" y="10977980"/>
            <a:ext cx="12108820" cy="2536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algn="l" defTabSz="825500">
              <a:defRPr b="1" sz="52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pPr>
            <a:r>
              <a:t>contextual information</a:t>
            </a:r>
            <a:br/>
            <a:r>
              <a:t>for all kinds of processes and scales 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pplications"/>
          <p:cNvSpPr txBox="1"/>
          <p:nvPr>
            <p:ph type="title"/>
          </p:nvPr>
        </p:nvSpPr>
        <p:spPr>
          <a:xfrm>
            <a:off x="94500" y="-842598"/>
            <a:ext cx="16323470" cy="4643439"/>
          </a:xfrm>
          <a:prstGeom prst="rect">
            <a:avLst/>
          </a:prstGeom>
        </p:spPr>
        <p:txBody>
          <a:bodyPr/>
          <a:lstStyle>
            <a:lvl1pPr>
              <a:defRPr b="1" u="sng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Applications</a:t>
            </a:r>
          </a:p>
        </p:txBody>
      </p:sp>
      <p:sp>
        <p:nvSpPr>
          <p:cNvPr id="272" name="Another application: Model DPIA documents published by SURF about Zoom, Office 365, Google Apps…"/>
          <p:cNvSpPr txBox="1"/>
          <p:nvPr/>
        </p:nvSpPr>
        <p:spPr>
          <a:xfrm>
            <a:off x="151488" y="10464520"/>
            <a:ext cx="24081024" cy="188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algn="l" defTabSz="1950671">
              <a:defRPr b="1" sz="3840">
                <a:solidFill>
                  <a:schemeClr val="accent5">
                    <a:lumOff val="-29866"/>
                  </a:schemeClr>
                </a:solidFill>
              </a:defRPr>
            </a:pPr>
            <a:r>
              <a:t>Another application: Model DPIA documents published by SURF about Zoom, Office 365, Google Apps</a:t>
            </a:r>
          </a:p>
          <a:p>
            <a:pPr algn="l" defTabSz="1950671">
              <a:defRPr b="1" i="1" sz="3840">
                <a:solidFill>
                  <a:schemeClr val="accent5">
                    <a:lumOff val="-29866"/>
                  </a:schemeClr>
                </a:solidFill>
              </a:defRPr>
            </a:pPr>
            <a:r>
              <a:t>Issues: lack of structure, no vocabulary for some concepts, complexity of services</a:t>
            </a:r>
          </a:p>
        </p:txBody>
      </p:sp>
      <p:sp>
        <p:nvSpPr>
          <p:cNvPr id="273" name="* CNIL’s PIA tool for managing and exporting DPIA data and using “knowledge bases”…"/>
          <p:cNvSpPr txBox="1"/>
          <p:nvPr/>
        </p:nvSpPr>
        <p:spPr>
          <a:xfrm>
            <a:off x="233287" y="2431368"/>
            <a:ext cx="8476434" cy="7604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algn="l" defTabSz="1877521">
              <a:defRPr b="1" sz="4004">
                <a:solidFill>
                  <a:srgbClr val="000000"/>
                </a:solidFill>
              </a:defRPr>
            </a:pPr>
            <a:r>
              <a:t>* CNIL’s PIA tool for managing and exporting DPIA data and using “knowledge bases”</a:t>
            </a:r>
          </a:p>
          <a:p>
            <a:pPr algn="l" defTabSz="1877521">
              <a:defRPr b="1" sz="4004">
                <a:solidFill>
                  <a:srgbClr val="000000"/>
                </a:solidFill>
              </a:defRPr>
            </a:pPr>
            <a:r>
              <a:t>* Imported DPV and DPIA spec as KB’s and reused (semantic) concepts within the PIA tool</a:t>
            </a:r>
          </a:p>
          <a:p>
            <a:pPr algn="l" defTabSz="1877521">
              <a:defRPr b="1" sz="4004">
                <a:solidFill>
                  <a:srgbClr val="000000"/>
                </a:solidFill>
              </a:defRPr>
            </a:pPr>
          </a:p>
          <a:p>
            <a:pPr algn="l" defTabSz="1877521">
              <a:defRPr b="1" sz="4004">
                <a:solidFill>
                  <a:srgbClr val="000000"/>
                </a:solidFill>
              </a:defRPr>
            </a:pPr>
            <a:r>
              <a:t>Issues</a:t>
            </a:r>
          </a:p>
          <a:p>
            <a:pPr algn="l" defTabSz="1877521">
              <a:defRPr b="1" sz="4004">
                <a:solidFill>
                  <a:srgbClr val="000000"/>
                </a:solidFill>
              </a:defRPr>
            </a:pPr>
            <a:r>
              <a:t>* Difficulties from lack of documentation regarding KBs</a:t>
            </a:r>
          </a:p>
          <a:p>
            <a:pPr algn="l" defTabSz="1877521">
              <a:defRPr b="1" sz="4004">
                <a:solidFill>
                  <a:srgbClr val="000000"/>
                </a:solidFill>
              </a:defRPr>
            </a:pPr>
            <a:r>
              <a:t>* No Reasoning component so no semantics advantage</a:t>
            </a:r>
          </a:p>
        </p:txBody>
      </p:sp>
      <p:pic>
        <p:nvPicPr>
          <p:cNvPr id="274" name="pia.png" descr="pi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0571" y="1044679"/>
            <a:ext cx="15570201" cy="8623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CNIL’s PIA Software https://www.cnil.fr/en/privacy-impact-assessment-pia"/>
          <p:cNvSpPr txBox="1"/>
          <p:nvPr/>
        </p:nvSpPr>
        <p:spPr>
          <a:xfrm>
            <a:off x="14633355" y="9704887"/>
            <a:ext cx="9541181" cy="4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CNIL’s PIA Software </a:t>
            </a:r>
            <a:r>
              <a:rPr u="sng">
                <a:hlinkClick r:id="rId3" invalidUrl="" action="" tgtFrame="" tooltip="" history="1" highlightClick="0" endSnd="0"/>
              </a:rPr>
              <a:t>https://www.cnil.fr/en/privacy-impact-assessment-pia</a:t>
            </a:r>
            <a:r>
              <a:t> 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lack of semantic vocabularies - we need more metadata…"/>
          <p:cNvGrpSpPr/>
          <p:nvPr/>
        </p:nvGrpSpPr>
        <p:grpSpPr>
          <a:xfrm>
            <a:off x="994185" y="2357117"/>
            <a:ext cx="17882213" cy="2228680"/>
            <a:chOff x="0" y="0"/>
            <a:chExt cx="17882212" cy="2228679"/>
          </a:xfrm>
        </p:grpSpPr>
        <p:sp>
          <p:nvSpPr>
            <p:cNvPr id="279" name="lack of semantic vocabularies - we need more metadata…"/>
            <p:cNvSpPr txBox="1"/>
            <p:nvPr>
              <p:ph type="body" idx="21"/>
            </p:nvPr>
          </p:nvSpPr>
          <p:spPr>
            <a:xfrm>
              <a:off x="44901" y="44901"/>
              <a:ext cx="17792411" cy="2138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/>
            <a:p>
              <a:pPr algn="l">
                <a:defRPr b="1" sz="4800">
                  <a:solidFill>
                    <a:srgbClr val="000000"/>
                  </a:solidFill>
                </a:defRPr>
              </a:pPr>
              <a:r>
                <a:t>lack of semantic vocabularies - we need </a:t>
              </a:r>
              <a:r>
                <a:rPr i="1"/>
                <a:t>more metadata</a:t>
              </a:r>
              <a:r>
                <a:t>  </a:t>
              </a:r>
            </a:p>
            <a:p>
              <a:pPr algn="l">
                <a:defRPr b="1" sz="3500">
                  <a:solidFill>
                    <a:srgbClr val="000000"/>
                  </a:solidFill>
                </a:defRPr>
              </a:pPr>
              <a:r>
                <a:t>Next steps: look at ISO standards, specifically the 31K and 27K series, ENISA reports and documents, Germany’s Standard Data Protection Model (SDM)</a:t>
              </a:r>
            </a:p>
          </p:txBody>
        </p:sp>
        <p:pic>
          <p:nvPicPr>
            <p:cNvPr id="278" name="lack of semantic vocabularies - we need more metadata… lack of semantic vocabularies - we need more metadata  Next steps: look at ISO standards, specifically the 31K and 27K series, ENISA reports and documents, Germany’s Standard Data Protection Model (S" descr="lack of semantic vocabularies - we need more metadata… lack of semantic vocabularies - we need more metadata  Next steps: look at ISO standards, specifically the 31K and 27K series, ENISA reports and documents, Germany’s Standard Data Protection Model (SDM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7882213" cy="2228681"/>
            </a:xfrm>
            <a:prstGeom prst="rect">
              <a:avLst/>
            </a:prstGeom>
            <a:effectLst/>
          </p:spPr>
        </p:pic>
      </p:grpSp>
      <p:sp>
        <p:nvSpPr>
          <p:cNvPr id="281" name="practicalities"/>
          <p:cNvSpPr txBox="1"/>
          <p:nvPr>
            <p:ph type="body" sz="quarter" idx="1"/>
          </p:nvPr>
        </p:nvSpPr>
        <p:spPr>
          <a:xfrm>
            <a:off x="146977" y="-300561"/>
            <a:ext cx="12963925" cy="2723002"/>
          </a:xfrm>
          <a:prstGeom prst="rect">
            <a:avLst/>
          </a:prstGeom>
        </p:spPr>
        <p:txBody>
          <a:bodyPr/>
          <a:lstStyle>
            <a:lvl1pPr defTabSz="1658070">
              <a:defRPr spc="-167" sz="16728"/>
            </a:lvl1pPr>
          </a:lstStyle>
          <a:p>
            <a:pPr/>
            <a:r>
              <a:t>practicalities</a:t>
            </a:r>
          </a:p>
        </p:txBody>
      </p:sp>
      <p:grpSp>
        <p:nvGrpSpPr>
          <p:cNvPr id="284" name="knowledge representation requires domain experts…"/>
          <p:cNvGrpSpPr/>
          <p:nvPr/>
        </p:nvGrpSpPr>
        <p:grpSpPr>
          <a:xfrm>
            <a:off x="2253629" y="4733327"/>
            <a:ext cx="17882214" cy="4249347"/>
            <a:chOff x="0" y="0"/>
            <a:chExt cx="17882212" cy="4249346"/>
          </a:xfrm>
        </p:grpSpPr>
        <p:sp>
          <p:nvSpPr>
            <p:cNvPr id="283" name="knowledge representation requires domain experts…"/>
            <p:cNvSpPr txBox="1"/>
            <p:nvPr/>
          </p:nvSpPr>
          <p:spPr>
            <a:xfrm>
              <a:off x="44901" y="44901"/>
              <a:ext cx="17792411" cy="4159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/>
            <a:p>
              <a:pPr algn="l">
                <a:defRPr b="1" sz="4800">
                  <a:solidFill>
                    <a:srgbClr val="000000"/>
                  </a:solidFill>
                </a:defRPr>
              </a:pPr>
              <a:r>
                <a:t>knowledge representation requires domain experts</a:t>
              </a:r>
            </a:p>
            <a:p>
              <a:pPr algn="l">
                <a:defRPr b="1" sz="4800">
                  <a:solidFill>
                    <a:srgbClr val="000000"/>
                  </a:solidFill>
                </a:defRPr>
              </a:pPr>
              <a:r>
                <a:t>DPIA information is unstructured, in PDFs (at best), and is </a:t>
              </a:r>
              <a:r>
                <a:rPr i="1"/>
                <a:t>very</a:t>
              </a:r>
              <a:r>
                <a:t> difficult to convert into semantic vocabulary</a:t>
              </a:r>
            </a:p>
            <a:p>
              <a:pPr algn="l">
                <a:defRPr b="1" sz="3500">
                  <a:solidFill>
                    <a:srgbClr val="000000"/>
                  </a:solidFill>
                </a:defRPr>
              </a:pPr>
              <a:r>
                <a:t>Next steps: enrich DPV concepts to reflect as much of the real-world as possible, undertake systematic analysis of ALL guidelines from EU DPAs to identify requirements, create an “ideal DPIA specification” and align inputs to that</a:t>
              </a:r>
            </a:p>
          </p:txBody>
        </p:sp>
        <p:pic>
          <p:nvPicPr>
            <p:cNvPr id="282" name="knowledge representation requires domain experts… knowledge representation requires domain expertsDPIA information is unstructured, in PDFs (at best), and is very difficult to convert into semantic vocabularyNext steps: enrich DPV concepts to reflect as " descr="knowledge representation requires domain experts… knowledge representation requires domain expertsDPIA information is unstructured, in PDFs (at best), and is very difficult to convert into semantic vocabularyNext steps: enrich DPV concepts to reflect as much of the real-world as possible, undertake systematic analysis of ALL guidelines from EU DPAs to identify requirements, create an “ideal DPIA specification” and align inputs to that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7882213" cy="4249348"/>
            </a:xfrm>
            <a:prstGeom prst="rect">
              <a:avLst/>
            </a:prstGeom>
            <a:effectLst/>
          </p:spPr>
        </p:pic>
      </p:grpSp>
      <p:grpSp>
        <p:nvGrpSpPr>
          <p:cNvPr id="287" name="shared impact assessments - DPIA, data transfer, etc.…"/>
          <p:cNvGrpSpPr/>
          <p:nvPr/>
        </p:nvGrpSpPr>
        <p:grpSpPr>
          <a:xfrm>
            <a:off x="3827935" y="9130202"/>
            <a:ext cx="17882214" cy="3742208"/>
            <a:chOff x="0" y="0"/>
            <a:chExt cx="17882212" cy="3742206"/>
          </a:xfrm>
        </p:grpSpPr>
        <p:sp>
          <p:nvSpPr>
            <p:cNvPr id="286" name="shared impact assessments - DPIA, data transfer, etc.…"/>
            <p:cNvSpPr txBox="1"/>
            <p:nvPr/>
          </p:nvSpPr>
          <p:spPr>
            <a:xfrm>
              <a:off x="44901" y="44901"/>
              <a:ext cx="17792411" cy="365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/>
            <a:p>
              <a:pPr algn="l">
                <a:defRPr b="1" sz="4800">
                  <a:solidFill>
                    <a:srgbClr val="000000"/>
                  </a:solidFill>
                </a:defRPr>
              </a:pPr>
              <a:r>
                <a:t>shared impact assessments - DPIA, data transfer, etc.</a:t>
              </a:r>
            </a:p>
            <a:p>
              <a:pPr algn="l">
                <a:defRPr b="1" sz="4800">
                  <a:solidFill>
                    <a:srgbClr val="000000"/>
                  </a:solidFill>
                </a:defRPr>
              </a:pPr>
              <a:r>
                <a:t>risk sources, causes, controls, consequences, impacts are duplicated across </a:t>
              </a:r>
              <a:r>
                <a:rPr i="1"/>
                <a:t>every</a:t>
              </a:r>
              <a:r>
                <a:t> impact assessments</a:t>
              </a:r>
            </a:p>
            <a:p>
              <a:pPr algn="l">
                <a:defRPr b="1" sz="3500">
                  <a:solidFill>
                    <a:srgbClr val="000000"/>
                  </a:solidFill>
                </a:defRPr>
              </a:pPr>
              <a:r>
                <a:t>Next steps: create a common template for “impact assessment” and specialise that for specific tasks — also look towards assessments in future regulations</a:t>
              </a:r>
            </a:p>
          </p:txBody>
        </p:sp>
        <p:pic>
          <p:nvPicPr>
            <p:cNvPr id="285" name="shared impact assessments - DPIA, data transfer, etc.… shared impact assessments - DPIA, data transfer, etc.risk sources, causes, controls, consequences, impacts are duplicated across every impact assessmentsNext steps: create a common template for “impa" descr="shared impact assessments - DPIA, data transfer, etc.… shared impact assessments - DPIA, data transfer, etc.risk sources, causes, controls, consequences, impacts are duplicated across every impact assessmentsNext steps: create a common template for “impact assessment” and specialise that for specific tasks — also look towards assessments in future regulations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17882213" cy="3742208"/>
            </a:xfrm>
            <a:prstGeom prst="rect">
              <a:avLst/>
            </a:prstGeom>
            <a:effectLst/>
          </p:spPr>
        </p:pic>
      </p:grpSp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PV Specification https://w3id.org/dpv…"/>
          <p:cNvSpPr txBox="1"/>
          <p:nvPr>
            <p:ph type="body" sz="half" idx="4294967295"/>
          </p:nvPr>
        </p:nvSpPr>
        <p:spPr>
          <a:xfrm>
            <a:off x="171000" y="342199"/>
            <a:ext cx="12792000" cy="5390527"/>
          </a:xfrm>
          <a:prstGeom prst="rect">
            <a:avLst/>
          </a:prstGeom>
        </p:spPr>
        <p:txBody>
          <a:bodyPr lIns="243799" tIns="243799" rIns="243799" bIns="243799"/>
          <a:lstStyle/>
          <a:p>
            <a:pPr marL="0" indent="0" defTabSz="2438400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Tx/>
              <a:buFont typeface="Helvetica"/>
              <a:buNone/>
              <a:defRPr b="1" sz="5200">
                <a:solidFill>
                  <a:srgbClr val="0000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DPV Specification</a:t>
            </a:r>
            <a:br/>
            <a:r>
              <a:t>https://w3id.org/dpv</a:t>
            </a:r>
          </a:p>
          <a:p>
            <a:pPr marL="0" indent="0" defTabSz="2438400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Tx/>
              <a:buFont typeface="Helvetica"/>
              <a:buNone/>
              <a:defRPr b="1" sz="5200">
                <a:solidFill>
                  <a:srgbClr val="0000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42192"/>
                </a:solidFill>
              </a:rPr>
              <a:t>Github </a:t>
            </a:r>
            <a:br>
              <a:rPr>
                <a:solidFill>
                  <a:srgbClr val="942192"/>
                </a:solidFill>
              </a:rPr>
            </a:br>
            <a:r>
              <a:rPr>
                <a:solidFill>
                  <a:srgbClr val="942192"/>
                </a:solidFill>
              </a:rPr>
              <a:t>https://github.com/w3c/dpv/ </a:t>
            </a:r>
            <a:br>
              <a:rPr>
                <a:solidFill>
                  <a:srgbClr val="942192"/>
                </a:solidFill>
              </a:rPr>
            </a:br>
            <a:r>
              <a:rPr>
                <a:solidFill>
                  <a:srgbClr val="1A1A1A"/>
                </a:solidFill>
              </a:rPr>
              <a:t>Joining DPVCG </a:t>
            </a:r>
            <a:br>
              <a:rPr>
                <a:solidFill>
                  <a:srgbClr val="1A1A1A"/>
                </a:solidFill>
              </a:rPr>
            </a:br>
            <a:r>
              <a:rPr>
                <a:solidFill>
                  <a:srgbClr val="1A1A1A"/>
                </a:solidFill>
              </a:rPr>
              <a:t>https://www.w3.org/community/dpvcg/</a:t>
            </a:r>
          </a:p>
        </p:txBody>
      </p:sp>
      <p:sp>
        <p:nvSpPr>
          <p:cNvPr id="291" name="interested? questions? contact at:"/>
          <p:cNvSpPr txBox="1"/>
          <p:nvPr>
            <p:ph type="title" idx="4294967295"/>
          </p:nvPr>
        </p:nvSpPr>
        <p:spPr>
          <a:xfrm>
            <a:off x="176790" y="5519168"/>
            <a:ext cx="9572002" cy="1527201"/>
          </a:xfrm>
          <a:prstGeom prst="rect">
            <a:avLst/>
          </a:prstGeom>
        </p:spPr>
        <p:txBody>
          <a:bodyPr lIns="243799" tIns="243799" rIns="243799" bIns="243799"/>
          <a:lstStyle>
            <a:lvl1pPr defTabSz="1804416">
              <a:lnSpc>
                <a:spcPct val="100000"/>
              </a:lnSpc>
              <a:defRPr b="0" spc="0" sz="473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interested? questions? contact at:</a:t>
            </a:r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xfrm>
            <a:off x="23470434" y="12924610"/>
            <a:ext cx="626873" cy="649349"/>
          </a:xfrm>
          <a:prstGeom prst="rect">
            <a:avLst/>
          </a:prstGeom>
          <a:ln w="63500">
            <a:solidFill>
              <a:srgbClr val="181818"/>
            </a:solidFill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normAutofit fontScale="100000" lnSpcReduction="0"/>
          </a:bodyPr>
          <a:lstStyle/>
          <a:p>
            <a:pPr/>
            <a:fld id="{86CB4B4D-7CA3-9044-876B-883B54F8677D}" type="slidenum"/>
          </a:p>
        </p:txBody>
      </p:sp>
      <p:pic>
        <p:nvPicPr>
          <p:cNvPr id="293" name="Google Shape;214;p32" descr="Google Shape;214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6675" y="138999"/>
            <a:ext cx="7314860" cy="2733601"/>
          </a:xfrm>
          <a:prstGeom prst="rect">
            <a:avLst/>
          </a:prstGeom>
          <a:ln w="25400">
            <a:solidFill>
              <a:srgbClr val="595959"/>
            </a:solidFill>
            <a:prstDash val="dash"/>
          </a:ln>
        </p:spPr>
      </p:pic>
      <p:pic>
        <p:nvPicPr>
          <p:cNvPr id="294" name="Google Shape;220;p32" descr="Google Shape;220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0865" y="32599"/>
            <a:ext cx="2946401" cy="294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Google Shape;68;p15"/>
          <p:cNvSpPr txBox="1"/>
          <p:nvPr/>
        </p:nvSpPr>
        <p:spPr>
          <a:xfrm>
            <a:off x="14181019" y="3180362"/>
            <a:ext cx="9963619" cy="1732201"/>
          </a:xfrm>
          <a:prstGeom prst="rect">
            <a:avLst/>
          </a:prstGeom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 defTabSz="2438400">
              <a:defRPr b="1" sz="2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 invite comments and feedbacks for publishing DPV v1 - a significant milestone. See DPV spec for more details. </a:t>
            </a:r>
            <a:br/>
            <a:r>
              <a:t>Comment period: up to OCT-15</a:t>
            </a:r>
          </a:p>
        </p:txBody>
      </p:sp>
      <p:sp>
        <p:nvSpPr>
          <p:cNvPr id="296" name="twitter@coolharsh55  pandith@tcd.ie…"/>
          <p:cNvSpPr txBox="1"/>
          <p:nvPr/>
        </p:nvSpPr>
        <p:spPr>
          <a:xfrm>
            <a:off x="356697" y="6561290"/>
            <a:ext cx="11999269" cy="62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 defTabSz="1219200">
              <a:defRPr sz="9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twitter@coolharsh55</a:t>
            </a:r>
            <a:r>
              <a:t> </a:t>
            </a:r>
            <a:br/>
            <a:r>
              <a:t>pandith@tcd.ie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219200">
              <a:defRPr sz="9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dpv@harshp.com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1219200">
              <a:defRPr sz="9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public-dpvcg@w3.org</a:t>
            </a:r>
            <a:endParaRPr sz="3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97" name="A Semantic Specification for Data Protection Impact Assessments (DPIA)…"/>
          <p:cNvSpPr txBox="1"/>
          <p:nvPr/>
        </p:nvSpPr>
        <p:spPr>
          <a:xfrm>
            <a:off x="12700529" y="6895193"/>
            <a:ext cx="11532963" cy="413971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0" tIns="190500" rIns="190500" bIns="190500" anchor="b">
            <a:normAutofit fontScale="100000" lnSpcReduction="0"/>
          </a:bodyPr>
          <a:lstStyle/>
          <a:p>
            <a:pPr defTabSz="780454">
              <a:defRPr sz="608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 Semantic Specification for</a:t>
            </a:r>
            <a:br/>
            <a:r>
              <a:t>Data Protection Impact Assessments (DPIA)</a:t>
            </a:r>
          </a:p>
          <a:p>
            <a:pPr defTabSz="2316422">
              <a:defRPr sz="6080">
                <a:solidFill>
                  <a:srgbClr val="FFFFFF"/>
                </a:solidFill>
              </a:defRPr>
            </a:pPr>
            <a:r>
              <a:rPr sz="5035" u="sng">
                <a:hlinkClick r:id="rId4" invalidUrl="" action="" tgtFrame="" tooltip="" history="1" highlightClick="0" endSnd="0"/>
              </a:rPr>
              <a:t>https://w3id.org/dpv/dpv-gdpr/dpia</a:t>
            </a:r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lumOff val="16847"/>
              </a:schemeClr>
            </a:gs>
            <a:gs pos="100000">
              <a:schemeClr val="accent1">
                <a:lumOff val="-13575"/>
              </a:schemeClr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PIA 3-step Process…"/>
          <p:cNvSpPr txBox="1"/>
          <p:nvPr>
            <p:ph type="body" sz="quarter" idx="1"/>
          </p:nvPr>
        </p:nvSpPr>
        <p:spPr>
          <a:xfrm>
            <a:off x="1059615" y="7774380"/>
            <a:ext cx="10150120" cy="391278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DPIA 3-step Process </a:t>
            </a:r>
          </a:p>
          <a:p>
            <a:pPr>
              <a:defRPr sz="4800"/>
            </a:pPr>
            <a:r>
              <a:t>1) Assess need for DPIA</a:t>
            </a:r>
          </a:p>
          <a:p>
            <a:pPr>
              <a:defRPr sz="4800"/>
            </a:pPr>
            <a:r>
              <a:t>2) Conduct the DPIA</a:t>
            </a:r>
          </a:p>
          <a:p>
            <a:pPr>
              <a:defRPr sz="4800"/>
            </a:pPr>
            <a:r>
              <a:t>3) Change Processing</a:t>
            </a:r>
          </a:p>
        </p:txBody>
      </p:sp>
      <p:sp>
        <p:nvSpPr>
          <p:cNvPr id="162" name="GDPR &amp; DPIA"/>
          <p:cNvSpPr txBox="1"/>
          <p:nvPr>
            <p:ph type="title"/>
          </p:nvPr>
        </p:nvSpPr>
        <p:spPr>
          <a:xfrm>
            <a:off x="1170174" y="791046"/>
            <a:ext cx="7179470" cy="2015524"/>
          </a:xfrm>
          <a:prstGeom prst="rect">
            <a:avLst/>
          </a:prstGeom>
        </p:spPr>
        <p:txBody>
          <a:bodyPr/>
          <a:lstStyle/>
          <a:p>
            <a:pPr/>
            <a:r>
              <a:t>GDPR &amp; DPIA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0595" y="1479619"/>
            <a:ext cx="15213071" cy="1075676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1) Art.35 Data Protection…"/>
          <p:cNvSpPr txBox="1"/>
          <p:nvPr/>
        </p:nvSpPr>
        <p:spPr>
          <a:xfrm>
            <a:off x="1059615" y="2846347"/>
            <a:ext cx="10150120" cy="5687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algn="l" defTabSz="825500">
              <a:defRPr b="1" sz="4800">
                <a:solidFill>
                  <a:srgbClr val="000000"/>
                </a:solidFill>
              </a:defRPr>
            </a:pPr>
            <a:r>
              <a:t>1) Art.35 Data Protection </a:t>
            </a:r>
          </a:p>
          <a:p>
            <a:pPr algn="l" defTabSz="825500">
              <a:defRPr b="1" sz="4800">
                <a:solidFill>
                  <a:srgbClr val="000000"/>
                </a:solidFill>
              </a:defRPr>
            </a:pPr>
            <a:r>
              <a:t>Impact Assessments</a:t>
            </a:r>
          </a:p>
          <a:p>
            <a:pPr algn="l" defTabSz="825500">
              <a:defRPr b="1" sz="4800">
                <a:solidFill>
                  <a:srgbClr val="000000"/>
                </a:solidFill>
              </a:defRPr>
            </a:pPr>
            <a:r>
              <a:t>2) Check if there may be</a:t>
            </a:r>
            <a:br/>
            <a:r>
              <a:t>high-risk to data subjects</a:t>
            </a:r>
          </a:p>
          <a:p>
            <a:pPr algn="l" defTabSz="825500">
              <a:defRPr b="1" sz="4800">
                <a:solidFill>
                  <a:srgbClr val="000000"/>
                </a:solidFill>
              </a:defRPr>
            </a:pPr>
            <a:r>
              <a:t>3) Risk assessed for/to </a:t>
            </a:r>
            <a:br/>
            <a:r>
              <a:rPr i="1"/>
              <a:t>rights and freedoms</a:t>
            </a:r>
            <a:r>
              <a:t> </a:t>
            </a:r>
          </a:p>
        </p:txBody>
      </p:sp>
      <p:sp>
        <p:nvSpPr>
          <p:cNvPr id="165" name="source: CNIL (FR) https://www.cnil.fr/en/guidelines-dpia"/>
          <p:cNvSpPr txBox="1"/>
          <p:nvPr/>
        </p:nvSpPr>
        <p:spPr>
          <a:xfrm>
            <a:off x="16742958" y="11711837"/>
            <a:ext cx="7202323" cy="4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source: CNIL (FR) </a:t>
            </a:r>
            <a:r>
              <a:rPr u="sng">
                <a:hlinkClick r:id="rId3" invalidUrl="" action="" tgtFrame="" tooltip="" history="1" highlightClick="0" endSnd="0"/>
              </a:rPr>
              <a:t>https://www.cnil.fr/en/guidelines-dpia</a:t>
            </a:r>
            <a:r>
              <a:t> 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23653396" y="12855498"/>
            <a:ext cx="367412" cy="601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348544"/>
            <a:lumOff val="713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o conduct a DPIA, you need:"/>
          <p:cNvSpPr txBox="1"/>
          <p:nvPr>
            <p:ph type="title"/>
          </p:nvPr>
        </p:nvSpPr>
        <p:spPr>
          <a:xfrm>
            <a:off x="2452752" y="-1135369"/>
            <a:ext cx="19478496" cy="4643439"/>
          </a:xfrm>
          <a:prstGeom prst="rect">
            <a:avLst/>
          </a:prstGeom>
        </p:spPr>
        <p:txBody>
          <a:bodyPr/>
          <a:lstStyle/>
          <a:p>
            <a:pPr/>
            <a:r>
              <a:t>To conduct a DPIA, you need:</a:t>
            </a:r>
          </a:p>
        </p:txBody>
      </p:sp>
      <p:sp>
        <p:nvSpPr>
          <p:cNvPr id="169" name="Details of how personal data is processed"/>
          <p:cNvSpPr txBox="1"/>
          <p:nvPr/>
        </p:nvSpPr>
        <p:spPr>
          <a:xfrm>
            <a:off x="6005993" y="2485793"/>
            <a:ext cx="12323776" cy="1226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>
            <a:lvl1pPr defTabSz="821531">
              <a:defRPr sz="4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Details of how personal data is processed</a:t>
            </a:r>
          </a:p>
        </p:txBody>
      </p:sp>
      <p:sp>
        <p:nvSpPr>
          <p:cNvPr id="170" name="Risks involved or possible for the operations"/>
          <p:cNvSpPr txBox="1"/>
          <p:nvPr/>
        </p:nvSpPr>
        <p:spPr>
          <a:xfrm>
            <a:off x="5650292" y="3894852"/>
            <a:ext cx="13035179" cy="12269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>
            <a:lvl1pPr defTabSz="821531">
              <a:defRPr sz="4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Risks involved or possible for the operations</a:t>
            </a:r>
          </a:p>
        </p:txBody>
      </p:sp>
      <p:sp>
        <p:nvSpPr>
          <p:cNvPr id="171" name="Security and other risk mitigation measures applied"/>
          <p:cNvSpPr txBox="1"/>
          <p:nvPr/>
        </p:nvSpPr>
        <p:spPr>
          <a:xfrm>
            <a:off x="4674322" y="5303912"/>
            <a:ext cx="14987118" cy="1226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>
            <a:lvl1pPr defTabSz="821531">
              <a:defRPr sz="4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Security and other risk mitigation measures applied</a:t>
            </a:r>
          </a:p>
        </p:txBody>
      </p:sp>
      <p:sp>
        <p:nvSpPr>
          <p:cNvPr id="172" name="A risk assessment methodology and process"/>
          <p:cNvSpPr txBox="1"/>
          <p:nvPr/>
        </p:nvSpPr>
        <p:spPr>
          <a:xfrm>
            <a:off x="5588417" y="6712971"/>
            <a:ext cx="13158929" cy="1226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>
            <a:lvl1pPr defTabSz="821531">
              <a:defRPr sz="4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 risk assessment methodology and process</a:t>
            </a:r>
          </a:p>
        </p:txBody>
      </p:sp>
      <p:sp>
        <p:nvSpPr>
          <p:cNvPr id="173" name="Documentation and Records of the Above"/>
          <p:cNvSpPr txBox="1"/>
          <p:nvPr/>
        </p:nvSpPr>
        <p:spPr>
          <a:xfrm>
            <a:off x="6301542" y="8052527"/>
            <a:ext cx="12408002" cy="1290419"/>
          </a:xfrm>
          <a:prstGeom prst="rect">
            <a:avLst/>
          </a:prstGeom>
          <a:solidFill>
            <a:srgbClr val="000000"/>
          </a:solidFill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>
            <a:lvl1pPr defTabSz="821531">
              <a:defRPr sz="4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Documentation and Records of the Above</a:t>
            </a:r>
          </a:p>
        </p:txBody>
      </p:sp>
      <p:sp>
        <p:nvSpPr>
          <p:cNvPr id="174" name="unique for use-case"/>
          <p:cNvSpPr txBox="1"/>
          <p:nvPr/>
        </p:nvSpPr>
        <p:spPr>
          <a:xfrm>
            <a:off x="157604" y="3880175"/>
            <a:ext cx="4014852" cy="966849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unique for use-case</a:t>
            </a:r>
          </a:p>
        </p:txBody>
      </p:sp>
      <p:sp>
        <p:nvSpPr>
          <p:cNvPr id="175" name="Line"/>
          <p:cNvSpPr/>
          <p:nvPr/>
        </p:nvSpPr>
        <p:spPr>
          <a:xfrm flipV="1">
            <a:off x="4044056" y="3023395"/>
            <a:ext cx="1835564" cy="1328884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76" name="common…"/>
          <p:cNvSpPr txBox="1"/>
          <p:nvPr/>
        </p:nvSpPr>
        <p:spPr>
          <a:xfrm>
            <a:off x="21044159" y="4083155"/>
            <a:ext cx="2122806" cy="1436749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common</a:t>
            </a:r>
          </a:p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elements</a:t>
            </a:r>
          </a:p>
        </p:txBody>
      </p:sp>
      <p:sp>
        <p:nvSpPr>
          <p:cNvPr id="177" name="Line"/>
          <p:cNvSpPr/>
          <p:nvPr/>
        </p:nvSpPr>
        <p:spPr>
          <a:xfrm flipH="1" flipV="1">
            <a:off x="18324974" y="2823990"/>
            <a:ext cx="2800504" cy="2198399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78" name="Line"/>
          <p:cNvSpPr/>
          <p:nvPr/>
        </p:nvSpPr>
        <p:spPr>
          <a:xfrm flipH="1" flipV="1">
            <a:off x="18677319" y="4617374"/>
            <a:ext cx="2640780" cy="422773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79" name="Line"/>
          <p:cNvSpPr/>
          <p:nvPr/>
        </p:nvSpPr>
        <p:spPr>
          <a:xfrm flipH="1">
            <a:off x="19587038" y="4973719"/>
            <a:ext cx="1503717" cy="1028513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80" name="Line"/>
          <p:cNvSpPr/>
          <p:nvPr/>
        </p:nvSpPr>
        <p:spPr>
          <a:xfrm flipH="1">
            <a:off x="18673785" y="4907668"/>
            <a:ext cx="2443265" cy="2635194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81" name="RQ: How to assist with this?"/>
          <p:cNvSpPr txBox="1"/>
          <p:nvPr/>
        </p:nvSpPr>
        <p:spPr>
          <a:xfrm>
            <a:off x="7917343" y="9613113"/>
            <a:ext cx="8501076" cy="1290418"/>
          </a:xfrm>
          <a:prstGeom prst="rect">
            <a:avLst/>
          </a:prstGeom>
          <a:solidFill>
            <a:schemeClr val="accent1">
              <a:lumOff val="16847"/>
            </a:schemeClr>
          </a:solidFill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4000" tIns="254000" rIns="254000" bIns="254000" anchor="ctr">
            <a:spAutoFit/>
          </a:bodyPr>
          <a:lstStyle>
            <a:lvl1pPr defTabSz="821531">
              <a:defRPr sz="4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RQ: How to assist with this?</a:t>
            </a:r>
          </a:p>
        </p:txBody>
      </p:sp>
      <p:sp>
        <p:nvSpPr>
          <p:cNvPr id="195" name="Connection Line"/>
          <p:cNvSpPr/>
          <p:nvPr/>
        </p:nvSpPr>
        <p:spPr>
          <a:xfrm>
            <a:off x="2138532" y="5147294"/>
            <a:ext cx="3909935" cy="3673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598" y="21586"/>
                  <a:pt x="9398" y="14386"/>
                  <a:pt x="0" y="0"/>
                </a:cubicBezTo>
              </a:path>
            </a:pathLst>
          </a:custGeom>
          <a:ln w="63500">
            <a:solidFill>
              <a:schemeClr val="accent1">
                <a:lumOff val="16847"/>
              </a:schemeClr>
            </a:solidFill>
            <a:miter lim="400000"/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96" name="Connection Line"/>
          <p:cNvSpPr/>
          <p:nvPr/>
        </p:nvSpPr>
        <p:spPr>
          <a:xfrm>
            <a:off x="18942031" y="5793459"/>
            <a:ext cx="3764086" cy="2816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632" y="10587"/>
                  <a:pt x="8432" y="17787"/>
                  <a:pt x="0" y="21600"/>
                </a:cubicBezTo>
              </a:path>
            </a:pathLst>
          </a:custGeom>
          <a:ln w="63500">
            <a:solidFill>
              <a:schemeClr val="accent1">
                <a:lumOff val="16847"/>
              </a:schemeClr>
            </a:solidFill>
            <a:miter lim="400000"/>
            <a:headEnd type="oval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84" name="automate"/>
          <p:cNvSpPr txBox="1"/>
          <p:nvPr/>
        </p:nvSpPr>
        <p:spPr>
          <a:xfrm>
            <a:off x="1245273" y="8602312"/>
            <a:ext cx="2804262" cy="84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automate</a:t>
            </a:r>
          </a:p>
        </p:txBody>
      </p:sp>
      <p:sp>
        <p:nvSpPr>
          <p:cNvPr id="185" name="machine-readable"/>
          <p:cNvSpPr txBox="1"/>
          <p:nvPr/>
        </p:nvSpPr>
        <p:spPr>
          <a:xfrm>
            <a:off x="1482816" y="9581363"/>
            <a:ext cx="5221937" cy="84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machine-readable</a:t>
            </a:r>
          </a:p>
        </p:txBody>
      </p:sp>
      <p:sp>
        <p:nvSpPr>
          <p:cNvPr id="186" name="interoperable format"/>
          <p:cNvSpPr txBox="1"/>
          <p:nvPr/>
        </p:nvSpPr>
        <p:spPr>
          <a:xfrm>
            <a:off x="94980" y="10557421"/>
            <a:ext cx="5876646" cy="84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interoperable format</a:t>
            </a:r>
          </a:p>
        </p:txBody>
      </p:sp>
      <p:sp>
        <p:nvSpPr>
          <p:cNvPr id="187" name="share information"/>
          <p:cNvSpPr txBox="1"/>
          <p:nvPr/>
        </p:nvSpPr>
        <p:spPr>
          <a:xfrm>
            <a:off x="17631010" y="9367830"/>
            <a:ext cx="5052468" cy="84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share information</a:t>
            </a:r>
          </a:p>
        </p:txBody>
      </p:sp>
      <p:sp>
        <p:nvSpPr>
          <p:cNvPr id="188" name="simplify risk assessment"/>
          <p:cNvSpPr txBox="1"/>
          <p:nvPr/>
        </p:nvSpPr>
        <p:spPr>
          <a:xfrm>
            <a:off x="16648335" y="10274864"/>
            <a:ext cx="7017818" cy="84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simplify risk assessment</a:t>
            </a:r>
          </a:p>
        </p:txBody>
      </p:sp>
      <p:sp>
        <p:nvSpPr>
          <p:cNvPr id="189" name="assist with other GDPR compliance"/>
          <p:cNvSpPr txBox="1"/>
          <p:nvPr/>
        </p:nvSpPr>
        <p:spPr>
          <a:xfrm>
            <a:off x="12008026" y="11080298"/>
            <a:ext cx="10269424" cy="84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assist with other GDPR compliance </a:t>
            </a:r>
          </a:p>
        </p:txBody>
      </p:sp>
      <p:sp>
        <p:nvSpPr>
          <p:cNvPr id="190" name="queryable"/>
          <p:cNvSpPr txBox="1"/>
          <p:nvPr/>
        </p:nvSpPr>
        <p:spPr>
          <a:xfrm>
            <a:off x="2270598" y="11343522"/>
            <a:ext cx="2929230" cy="84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queryable</a:t>
            </a:r>
          </a:p>
        </p:txBody>
      </p:sp>
      <p:sp>
        <p:nvSpPr>
          <p:cNvPr id="191" name="verifiable"/>
          <p:cNvSpPr txBox="1"/>
          <p:nvPr/>
        </p:nvSpPr>
        <p:spPr>
          <a:xfrm>
            <a:off x="6057608" y="11181898"/>
            <a:ext cx="2692705" cy="84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verifiable</a:t>
            </a:r>
          </a:p>
        </p:txBody>
      </p:sp>
      <p:sp>
        <p:nvSpPr>
          <p:cNvPr id="192" name="practical application"/>
          <p:cNvSpPr txBox="1"/>
          <p:nvPr/>
        </p:nvSpPr>
        <p:spPr>
          <a:xfrm>
            <a:off x="13692373" y="11641689"/>
            <a:ext cx="5865674" cy="84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practical application</a:t>
            </a:r>
          </a:p>
        </p:txBody>
      </p:sp>
      <p:sp>
        <p:nvSpPr>
          <p:cNvPr id="193" name="reuse standards &amp; guidelines"/>
          <p:cNvSpPr txBox="1"/>
          <p:nvPr/>
        </p:nvSpPr>
        <p:spPr>
          <a:xfrm>
            <a:off x="4328942" y="12066506"/>
            <a:ext cx="8271765" cy="84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3500" tIns="63500" rIns="63500" bIns="63500" anchor="ctr">
            <a:spAutoFit/>
          </a:bodyPr>
          <a:lstStyle>
            <a:lvl1pPr defTabSz="821531">
              <a:defRPr sz="4800">
                <a:solidFill>
                  <a:schemeClr val="accent1">
                    <a:lumOff val="16847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reuse standards &amp; guidelines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23627157" y="12855498"/>
            <a:ext cx="367412" cy="601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uidelines by Data Protection Authorities…"/>
          <p:cNvSpPr txBox="1"/>
          <p:nvPr>
            <p:ph type="body" idx="21"/>
          </p:nvPr>
        </p:nvSpPr>
        <p:spPr>
          <a:xfrm>
            <a:off x="4030266" y="7489533"/>
            <a:ext cx="16323468" cy="649281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Guidelines by Data Protection Authorities</a:t>
            </a:r>
          </a:p>
          <a:p>
            <a:pPr/>
            <a:r>
              <a:t>GDPR Case Law / Court Arguments and Opinions</a:t>
            </a:r>
          </a:p>
          <a:p>
            <a:pPr/>
            <a:r>
              <a:t>Legal Consultancy Reports</a:t>
            </a:r>
          </a:p>
          <a:p>
            <a:pPr/>
            <a:r>
              <a:t>DPIAs published in the public domain</a:t>
            </a:r>
          </a:p>
          <a:p>
            <a:pPr/>
            <a:r>
              <a:t>ISO 31000 series for Risk Management</a:t>
            </a:r>
          </a:p>
          <a:p>
            <a:pPr/>
            <a:r>
              <a:t>FAIR (Factor Analysis of Information Risk)</a:t>
            </a:r>
          </a:p>
        </p:txBody>
      </p:sp>
      <p:sp>
        <p:nvSpPr>
          <p:cNvPr id="199" name="Variance in Knowledge"/>
          <p:cNvSpPr txBox="1"/>
          <p:nvPr>
            <p:ph type="body" sz="half" idx="1"/>
          </p:nvPr>
        </p:nvSpPr>
        <p:spPr>
          <a:xfrm>
            <a:off x="4030265" y="-61737"/>
            <a:ext cx="16323470" cy="7327847"/>
          </a:xfrm>
          <a:prstGeom prst="rect">
            <a:avLst/>
          </a:prstGeom>
        </p:spPr>
        <p:txBody>
          <a:bodyPr/>
          <a:lstStyle>
            <a:lvl1pPr defTabSz="2365188">
              <a:defRPr spc="-238" sz="23862"/>
            </a:lvl1pPr>
          </a:lstStyle>
          <a:p>
            <a:pPr/>
            <a:r>
              <a:t>Variance in Knowledge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23522204" y="12855498"/>
            <a:ext cx="367412" cy="601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7197">
              <a:srgbClr val="FFF0F5"/>
            </a:gs>
            <a:gs pos="65642">
              <a:srgbClr val="FFE4E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ata Privacy Vocabulary (DPV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Privacy Vocabulary (DPV)</a:t>
            </a:r>
          </a:p>
        </p:txBody>
      </p:sp>
      <p:sp>
        <p:nvSpPr>
          <p:cNvPr id="203" name="Description of Personal Data Process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511770">
              <a:lnSpc>
                <a:spcPct val="80000"/>
              </a:lnSpc>
              <a:defRPr spc="-104" sz="5208"/>
            </a:lvl1pPr>
          </a:lstStyle>
          <a:p>
            <a:pPr/>
            <a:r>
              <a:t>Description of Personal Data Processing</a:t>
            </a:r>
          </a:p>
        </p:txBody>
      </p:sp>
      <p:pic>
        <p:nvPicPr>
          <p:cNvPr id="204" name="Google Shape;75;p16" descr="Google Shape;75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080" y="3104835"/>
            <a:ext cx="16737905" cy="974199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0" dist="25400" dir="16200000">
              <a:srgbClr val="000000"/>
            </a:outerShdw>
          </a:effectLst>
        </p:spPr>
      </p:pic>
      <p:sp>
        <p:nvSpPr>
          <p:cNvPr id="205" name="https://w3id.org/dpv"/>
          <p:cNvSpPr txBox="1"/>
          <p:nvPr/>
        </p:nvSpPr>
        <p:spPr>
          <a:xfrm>
            <a:off x="16532752" y="2100616"/>
            <a:ext cx="525910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000" u="sng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https://w3id.org/dpv</a:t>
            </a:r>
          </a:p>
        </p:txBody>
      </p:sp>
      <p:sp>
        <p:nvSpPr>
          <p:cNvPr id="206" name="Serialisations RDF (canonical) CSV, JSON…"/>
          <p:cNvSpPr txBox="1"/>
          <p:nvPr>
            <p:ph type="body" sz="quarter" idx="4294967295"/>
          </p:nvPr>
        </p:nvSpPr>
        <p:spPr>
          <a:xfrm>
            <a:off x="20866093" y="4145506"/>
            <a:ext cx="3081747" cy="2971137"/>
          </a:xfrm>
          <a:prstGeom prst="rect">
            <a:avLst/>
          </a:prstGeom>
          <a:solidFill>
            <a:srgbClr val="D9EAD3"/>
          </a:solidFill>
          <a:ln w="25400">
            <a:solidFill>
              <a:srgbClr val="000000"/>
            </a:solidFill>
            <a:round/>
          </a:ln>
        </p:spPr>
        <p:txBody>
          <a:bodyPr lIns="243799" tIns="243799" rIns="243799" bIns="243799"/>
          <a:lstStyle/>
          <a:p>
            <a:pPr marL="0" indent="0" defTabSz="1950720">
              <a:lnSpc>
                <a:spcPct val="95000"/>
              </a:lnSpc>
              <a:spcBef>
                <a:spcPts val="0"/>
              </a:spcBef>
              <a:buClr>
                <a:srgbClr val="595959"/>
              </a:buClr>
              <a:buSzTx/>
              <a:buFont typeface="Helvetica"/>
              <a:buNone/>
              <a:defRPr b="1" sz="2240">
                <a:latin typeface="Courier"/>
                <a:ea typeface="Courier"/>
                <a:cs typeface="Courier"/>
                <a:sym typeface="Courier"/>
              </a:defRPr>
            </a:pPr>
            <a:r>
              <a:t>Serialisations</a:t>
            </a:r>
            <a:br/>
            <a:r>
              <a:rPr b="0"/>
              <a:t>RDF (canonical)</a:t>
            </a:r>
            <a:br>
              <a:rPr b="0"/>
            </a:br>
            <a:r>
              <a:rPr b="0"/>
              <a:t>CSV, JSON</a:t>
            </a:r>
          </a:p>
          <a:p>
            <a:pPr marL="0" indent="0" defTabSz="1950720">
              <a:lnSpc>
                <a:spcPct val="95000"/>
              </a:lnSpc>
              <a:spcBef>
                <a:spcPts val="2500"/>
              </a:spcBef>
              <a:buClr>
                <a:srgbClr val="595959"/>
              </a:buClr>
              <a:buSzTx/>
              <a:buFont typeface="Helvetica"/>
              <a:buNone/>
              <a:defRPr b="1" sz="2240">
                <a:latin typeface="Courier"/>
                <a:ea typeface="Courier"/>
                <a:cs typeface="Courier"/>
                <a:sym typeface="Courier"/>
              </a:defRPr>
            </a:pPr>
            <a:r>
              <a:t>Semantics</a:t>
            </a:r>
            <a:br/>
            <a:r>
              <a:rPr b="0"/>
              <a:t>RDFS+SKOS</a:t>
            </a:r>
            <a:br>
              <a:rPr b="0"/>
            </a:br>
            <a:r>
              <a:rPr b="0"/>
              <a:t>OWL2</a:t>
            </a:r>
          </a:p>
        </p:txBody>
      </p:sp>
      <p:grpSp>
        <p:nvGrpSpPr>
          <p:cNvPr id="209" name="Google Shape;76;p16"/>
          <p:cNvGrpSpPr/>
          <p:nvPr/>
        </p:nvGrpSpPr>
        <p:grpSpPr>
          <a:xfrm>
            <a:off x="188769" y="4206303"/>
            <a:ext cx="3943602" cy="4330870"/>
            <a:chOff x="0" y="0"/>
            <a:chExt cx="3943601" cy="4330869"/>
          </a:xfrm>
        </p:grpSpPr>
        <p:sp>
          <p:nvSpPr>
            <p:cNvPr id="207" name="Rectangle"/>
            <p:cNvSpPr/>
            <p:nvPr/>
          </p:nvSpPr>
          <p:spPr>
            <a:xfrm>
              <a:off x="0" y="-1"/>
              <a:ext cx="3943602" cy="4330871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lnSpc>
                  <a:spcPct val="95000"/>
                </a:lnSpc>
                <a:spcBef>
                  <a:spcPts val="3200"/>
                </a:spcBef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08" name=":Taxonomies:…"/>
            <p:cNvSpPr txBox="1"/>
            <p:nvPr/>
          </p:nvSpPr>
          <p:spPr>
            <a:xfrm>
              <a:off x="12649" y="12649"/>
              <a:ext cx="3918303" cy="43055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/>
            <a:p>
              <a:pPr algn="l" defTabSz="2292095">
                <a:lnSpc>
                  <a:spcPct val="95000"/>
                </a:lnSpc>
                <a:defRPr b="1" sz="2632" u="sng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:Taxonomies:</a:t>
              </a:r>
            </a:p>
            <a:p>
              <a:pPr algn="l" defTabSz="2292095">
                <a:lnSpc>
                  <a:spcPct val="95000"/>
                </a:lnSpc>
                <a:defRPr sz="263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Purpose</a:t>
              </a:r>
              <a:br/>
              <a:r>
                <a:t>Personal Data</a:t>
              </a:r>
              <a:br/>
              <a:r>
                <a:t>Processing</a:t>
              </a:r>
              <a:br/>
              <a:r>
                <a:t>Legal Basis</a:t>
              </a:r>
              <a:br/>
              <a:r>
                <a:t>Legal Role</a:t>
              </a:r>
              <a:br/>
              <a:r>
                <a:t>Tech/Org Measures</a:t>
              </a:r>
              <a:br/>
              <a:r>
                <a:t>Risk</a:t>
              </a:r>
              <a:br/>
              <a:r>
                <a:t>Rights</a:t>
              </a:r>
            </a:p>
          </p:txBody>
        </p:sp>
      </p:grpSp>
      <p:pic>
        <p:nvPicPr>
          <p:cNvPr id="210" name="Google Shape;77;p16" descr="Google Shape;77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05695" y="6299288"/>
            <a:ext cx="1031748" cy="111742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oogle Shape;68;p15"/>
          <p:cNvSpPr txBox="1"/>
          <p:nvPr/>
        </p:nvSpPr>
        <p:spPr>
          <a:xfrm>
            <a:off x="274650" y="10228820"/>
            <a:ext cx="5646270" cy="2519601"/>
          </a:xfrm>
          <a:prstGeom prst="rect">
            <a:avLst/>
          </a:prstGeom>
          <a:solidFill>
            <a:schemeClr val="accent5">
              <a:hueOff val="-152895"/>
              <a:lumOff val="12368"/>
            </a:schemeClr>
          </a:solidFill>
          <a:ln w="63500">
            <a:solidFill>
              <a:srgbClr val="18181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/>
          <a:p>
            <a:pPr algn="l" defTabSz="2438400">
              <a:defRPr b="1" sz="26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 invite comments and feedbacks for publishing DPV v1 - a significant milestone. See DPV spec for more details. </a:t>
            </a:r>
            <a:br/>
            <a:r>
              <a:t>Comment period: up to OCT-15</a:t>
            </a:r>
          </a:p>
        </p:txBody>
      </p:sp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23627157" y="12855498"/>
            <a:ext cx="367412" cy="601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85258"/>
                <a:satOff val="14347"/>
                <a:lumOff val="22373"/>
              </a:schemeClr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PIA considered an isolated process, not part of the larger processing activities and knowledge…"/>
          <p:cNvSpPr txBox="1"/>
          <p:nvPr>
            <p:ph type="body" idx="1"/>
          </p:nvPr>
        </p:nvSpPr>
        <p:spPr>
          <a:xfrm>
            <a:off x="4030265" y="4161234"/>
            <a:ext cx="19152300" cy="8572501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DPIA considered an isolated process, not part of the larger processing activities and knowledge</a:t>
            </a:r>
          </a:p>
          <a:p>
            <a:pPr>
              <a:defRPr sz="4800"/>
            </a:pPr>
            <a:r>
              <a:t>Granularity of DPIA as a process e.g. necessity assessment, risk assessment, changes made to processing</a:t>
            </a:r>
          </a:p>
          <a:p>
            <a:pPr>
              <a:defRPr sz="4800"/>
            </a:pPr>
            <a:r>
              <a:t>Recording outcomes of each step</a:t>
            </a:r>
          </a:p>
          <a:p>
            <a:pPr>
              <a:defRPr sz="4800"/>
            </a:pPr>
            <a:r>
              <a:t>Concepts required for determining high-risk criteria (e.g. scale of data subjects, volume of data) - and their analysis</a:t>
            </a:r>
          </a:p>
          <a:p>
            <a:pPr>
              <a:defRPr sz="4800"/>
            </a:pPr>
            <a:r>
              <a:t>Risk Ontology / Semantic Risk specification</a:t>
            </a:r>
          </a:p>
        </p:txBody>
      </p:sp>
      <p:sp>
        <p:nvSpPr>
          <p:cNvPr id="215" name="In DPV and State of the Ar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 DPV and State of the Art</a:t>
            </a:r>
          </a:p>
        </p:txBody>
      </p:sp>
      <p:sp>
        <p:nvSpPr>
          <p:cNvPr id="216" name="What was miss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was missing?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23574679" y="12855498"/>
            <a:ext cx="367412" cy="601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dpia-spec-DPIA.drawio.png" descr="dpia-spec-DPIA.draw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3795" y="71009"/>
            <a:ext cx="14036410" cy="129345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2" name="Google Shape;76;p16"/>
          <p:cNvGrpSpPr/>
          <p:nvPr/>
        </p:nvGrpSpPr>
        <p:grpSpPr>
          <a:xfrm>
            <a:off x="19691491" y="9319666"/>
            <a:ext cx="3405740" cy="2308732"/>
            <a:chOff x="0" y="0"/>
            <a:chExt cx="3405739" cy="2308730"/>
          </a:xfrm>
        </p:grpSpPr>
        <p:sp>
          <p:nvSpPr>
            <p:cNvPr id="220" name="Rectangle"/>
            <p:cNvSpPr/>
            <p:nvPr/>
          </p:nvSpPr>
          <p:spPr>
            <a:xfrm>
              <a:off x="0" y="-1"/>
              <a:ext cx="3405740" cy="2308732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lnSpc>
                  <a:spcPct val="95000"/>
                </a:lnSpc>
                <a:spcBef>
                  <a:spcPts val="3200"/>
                </a:spcBef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21" name="DPIA Process…"/>
            <p:cNvSpPr txBox="1"/>
            <p:nvPr/>
          </p:nvSpPr>
          <p:spPr>
            <a:xfrm>
              <a:off x="10924" y="6743"/>
              <a:ext cx="3383891" cy="2295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/>
            <a:p>
              <a:pPr algn="l" defTabSz="2438400">
                <a:lnSpc>
                  <a:spcPct val="95000"/>
                </a:lnSpc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DPIA Process</a:t>
              </a:r>
            </a:p>
            <a:p>
              <a:pPr marL="355600" indent="-355600" algn="l" defTabSz="2438400">
                <a:lnSpc>
                  <a:spcPct val="95000"/>
                </a:lnSpc>
                <a:buSzPct val="123000"/>
                <a:buChar char="-"/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Necessity</a:t>
              </a:r>
            </a:p>
            <a:p>
              <a:pPr marL="355600" indent="-355600" algn="l" defTabSz="2438400">
                <a:lnSpc>
                  <a:spcPct val="95000"/>
                </a:lnSpc>
                <a:buSzPct val="123000"/>
                <a:buChar char="-"/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Procedure</a:t>
              </a:r>
            </a:p>
            <a:p>
              <a:pPr marL="355600" indent="-355600" algn="l" defTabSz="2438400">
                <a:lnSpc>
                  <a:spcPct val="95000"/>
                </a:lnSpc>
                <a:buSzPct val="123000"/>
                <a:buChar char="-"/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Outcome</a:t>
              </a:r>
            </a:p>
          </p:txBody>
        </p:sp>
      </p:grpSp>
      <p:grpSp>
        <p:nvGrpSpPr>
          <p:cNvPr id="225" name="Google Shape;76;p16"/>
          <p:cNvGrpSpPr/>
          <p:nvPr/>
        </p:nvGrpSpPr>
        <p:grpSpPr>
          <a:xfrm>
            <a:off x="19691491" y="6695823"/>
            <a:ext cx="3405740" cy="2308732"/>
            <a:chOff x="0" y="0"/>
            <a:chExt cx="3405739" cy="2308730"/>
          </a:xfrm>
        </p:grpSpPr>
        <p:sp>
          <p:nvSpPr>
            <p:cNvPr id="223" name="Rectangle"/>
            <p:cNvSpPr/>
            <p:nvPr/>
          </p:nvSpPr>
          <p:spPr>
            <a:xfrm>
              <a:off x="0" y="-1"/>
              <a:ext cx="3405740" cy="2308732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lnSpc>
                  <a:spcPct val="95000"/>
                </a:lnSpc>
                <a:spcBef>
                  <a:spcPts val="3200"/>
                </a:spcBef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24" name="DPIA Outcomes…"/>
            <p:cNvSpPr txBox="1"/>
            <p:nvPr/>
          </p:nvSpPr>
          <p:spPr>
            <a:xfrm>
              <a:off x="10924" y="6743"/>
              <a:ext cx="3383891" cy="2295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/>
            <a:p>
              <a:pPr algn="l" defTabSz="2414016">
                <a:lnSpc>
                  <a:spcPct val="95000"/>
                </a:lnSpc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DPIA Outcomes</a:t>
              </a:r>
            </a:p>
            <a:p>
              <a:pPr marL="352044" indent="-352044" algn="l" defTabSz="2414016">
                <a:lnSpc>
                  <a:spcPct val="95000"/>
                </a:lnSpc>
                <a:buSzPct val="123000"/>
                <a:buChar char="-"/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Permit</a:t>
              </a:r>
            </a:p>
            <a:p>
              <a:pPr marL="352044" indent="-352044" algn="l" defTabSz="2414016">
                <a:lnSpc>
                  <a:spcPct val="95000"/>
                </a:lnSpc>
                <a:buSzPct val="123000"/>
                <a:buChar char="-"/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Prohibit</a:t>
              </a:r>
            </a:p>
            <a:p>
              <a:pPr marL="352044" indent="-352044" algn="l" defTabSz="2414016">
                <a:lnSpc>
                  <a:spcPct val="95000"/>
                </a:lnSpc>
                <a:buSzPct val="123000"/>
                <a:buChar char="-"/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Consultation</a:t>
              </a:r>
            </a:p>
          </p:txBody>
        </p:sp>
      </p:grpSp>
      <p:grpSp>
        <p:nvGrpSpPr>
          <p:cNvPr id="228" name="Google Shape;76;p16"/>
          <p:cNvGrpSpPr/>
          <p:nvPr/>
        </p:nvGrpSpPr>
        <p:grpSpPr>
          <a:xfrm>
            <a:off x="19691491" y="4071980"/>
            <a:ext cx="3405740" cy="2308732"/>
            <a:chOff x="0" y="0"/>
            <a:chExt cx="3405739" cy="2308730"/>
          </a:xfrm>
        </p:grpSpPr>
        <p:sp>
          <p:nvSpPr>
            <p:cNvPr id="226" name="Rectangle"/>
            <p:cNvSpPr/>
            <p:nvPr/>
          </p:nvSpPr>
          <p:spPr>
            <a:xfrm>
              <a:off x="0" y="-1"/>
              <a:ext cx="3405740" cy="2308732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lnSpc>
                  <a:spcPct val="95000"/>
                </a:lnSpc>
                <a:spcBef>
                  <a:spcPts val="3200"/>
                </a:spcBef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27" name="Risk Status…"/>
            <p:cNvSpPr txBox="1"/>
            <p:nvPr/>
          </p:nvSpPr>
          <p:spPr>
            <a:xfrm>
              <a:off x="10924" y="6743"/>
              <a:ext cx="3383891" cy="2295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/>
            <a:p>
              <a:pPr algn="l" defTabSz="2438400">
                <a:lnSpc>
                  <a:spcPct val="95000"/>
                </a:lnSpc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Risk Status</a:t>
              </a:r>
            </a:p>
            <a:p>
              <a:pPr marL="355600" indent="-355600" algn="l" defTabSz="2438400">
                <a:lnSpc>
                  <a:spcPct val="95000"/>
                </a:lnSpc>
                <a:buSzPct val="123000"/>
                <a:buChar char="-"/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High Risk</a:t>
              </a:r>
            </a:p>
            <a:p>
              <a:pPr marL="355600" indent="-355600" algn="l" defTabSz="2438400">
                <a:lnSpc>
                  <a:spcPct val="95000"/>
                </a:lnSpc>
                <a:buSzPct val="123000"/>
                <a:buChar char="-"/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Low Risk</a:t>
              </a:r>
            </a:p>
            <a:p>
              <a:pPr marL="355600" indent="-355600" algn="l" defTabSz="2438400">
                <a:lnSpc>
                  <a:spcPct val="95000"/>
                </a:lnSpc>
                <a:buSzPct val="123000"/>
                <a:buChar char="-"/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No Risk</a:t>
              </a:r>
            </a:p>
          </p:txBody>
        </p:sp>
      </p:grpSp>
      <p:grpSp>
        <p:nvGrpSpPr>
          <p:cNvPr id="231" name="Google Shape;76;p16"/>
          <p:cNvGrpSpPr/>
          <p:nvPr/>
        </p:nvGrpSpPr>
        <p:grpSpPr>
          <a:xfrm>
            <a:off x="19691491" y="1448137"/>
            <a:ext cx="3405740" cy="2308732"/>
            <a:chOff x="0" y="0"/>
            <a:chExt cx="3405739" cy="2308730"/>
          </a:xfrm>
        </p:grpSpPr>
        <p:sp>
          <p:nvSpPr>
            <p:cNvPr id="229" name="Rectangle"/>
            <p:cNvSpPr/>
            <p:nvPr/>
          </p:nvSpPr>
          <p:spPr>
            <a:xfrm>
              <a:off x="0" y="-1"/>
              <a:ext cx="3405740" cy="2308732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lnSpc>
                  <a:spcPct val="95000"/>
                </a:lnSpc>
                <a:spcBef>
                  <a:spcPts val="3200"/>
                </a:spcBef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30" name="DPIA Necessity…"/>
            <p:cNvSpPr txBox="1"/>
            <p:nvPr/>
          </p:nvSpPr>
          <p:spPr>
            <a:xfrm>
              <a:off x="10924" y="6743"/>
              <a:ext cx="3383891" cy="2295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/>
            <a:p>
              <a:pPr algn="l" defTabSz="2414016">
                <a:lnSpc>
                  <a:spcPct val="95000"/>
                </a:lnSpc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DPIA Necessity</a:t>
              </a:r>
            </a:p>
            <a:p>
              <a:pPr marL="352044" indent="-352044" algn="l" defTabSz="2414016">
                <a:lnSpc>
                  <a:spcPct val="95000"/>
                </a:lnSpc>
                <a:buSzPct val="123000"/>
                <a:buChar char="-"/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Required</a:t>
              </a:r>
            </a:p>
            <a:p>
              <a:pPr marL="352044" indent="-352044" algn="l" defTabSz="2414016">
                <a:lnSpc>
                  <a:spcPct val="95000"/>
                </a:lnSpc>
                <a:buSzPct val="123000"/>
                <a:buChar char="-"/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Not Required</a:t>
              </a:r>
            </a:p>
          </p:txBody>
        </p:sp>
      </p:grpSp>
      <p:grpSp>
        <p:nvGrpSpPr>
          <p:cNvPr id="234" name="Google Shape;76;p16"/>
          <p:cNvGrpSpPr/>
          <p:nvPr/>
        </p:nvGrpSpPr>
        <p:grpSpPr>
          <a:xfrm>
            <a:off x="1286770" y="9982595"/>
            <a:ext cx="3405740" cy="2308732"/>
            <a:chOff x="0" y="0"/>
            <a:chExt cx="3405739" cy="2308730"/>
          </a:xfrm>
        </p:grpSpPr>
        <p:sp>
          <p:nvSpPr>
            <p:cNvPr id="232" name="Rectangle"/>
            <p:cNvSpPr/>
            <p:nvPr/>
          </p:nvSpPr>
          <p:spPr>
            <a:xfrm>
              <a:off x="0" y="-1"/>
              <a:ext cx="3405740" cy="2308732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lnSpc>
                  <a:spcPct val="95000"/>
                </a:lnSpc>
                <a:spcBef>
                  <a:spcPts val="3200"/>
                </a:spcBef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33" name="Rights and Freedoms Taxonomy from EU Charter"/>
            <p:cNvSpPr txBox="1"/>
            <p:nvPr/>
          </p:nvSpPr>
          <p:spPr>
            <a:xfrm>
              <a:off x="10924" y="6743"/>
              <a:ext cx="3383891" cy="2295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>
              <a:lvl1pPr algn="l" defTabSz="2438400">
                <a:lnSpc>
                  <a:spcPct val="95000"/>
                </a:lnSpc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Rights and Freedoms Taxonomy from EU Charter</a:t>
              </a:r>
            </a:p>
          </p:txBody>
        </p:sp>
      </p:grpSp>
      <p:grpSp>
        <p:nvGrpSpPr>
          <p:cNvPr id="237" name="Google Shape;76;p16"/>
          <p:cNvGrpSpPr/>
          <p:nvPr/>
        </p:nvGrpSpPr>
        <p:grpSpPr>
          <a:xfrm>
            <a:off x="1286770" y="7328320"/>
            <a:ext cx="3405740" cy="2308732"/>
            <a:chOff x="0" y="0"/>
            <a:chExt cx="3405739" cy="2308730"/>
          </a:xfrm>
        </p:grpSpPr>
        <p:sp>
          <p:nvSpPr>
            <p:cNvPr id="235" name="Rectangle"/>
            <p:cNvSpPr/>
            <p:nvPr/>
          </p:nvSpPr>
          <p:spPr>
            <a:xfrm>
              <a:off x="0" y="-1"/>
              <a:ext cx="3405740" cy="2308732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lnSpc>
                  <a:spcPct val="95000"/>
                </a:lnSpc>
                <a:spcBef>
                  <a:spcPts val="3200"/>
                </a:spcBef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36" name="Risk…"/>
            <p:cNvSpPr txBox="1"/>
            <p:nvPr/>
          </p:nvSpPr>
          <p:spPr>
            <a:xfrm>
              <a:off x="10924" y="6743"/>
              <a:ext cx="3383891" cy="2295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/>
            <a:p>
              <a:pPr algn="l" defTabSz="1780032">
                <a:lnSpc>
                  <a:spcPct val="95000"/>
                </a:lnSpc>
                <a:defRPr sz="2044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Risk</a:t>
              </a:r>
            </a:p>
            <a:p>
              <a:pPr marL="259588" indent="-259588" algn="l" defTabSz="1780032">
                <a:lnSpc>
                  <a:spcPct val="95000"/>
                </a:lnSpc>
                <a:buSzPct val="123000"/>
                <a:buChar char="-"/>
                <a:defRPr sz="2044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Mitigation</a:t>
              </a:r>
            </a:p>
            <a:p>
              <a:pPr marL="259588" indent="-259588" algn="l" defTabSz="1780032">
                <a:lnSpc>
                  <a:spcPct val="95000"/>
                </a:lnSpc>
                <a:buSzPct val="123000"/>
                <a:buChar char="-"/>
                <a:defRPr sz="2044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Consequence</a:t>
              </a:r>
            </a:p>
            <a:p>
              <a:pPr marL="259588" indent="-259588" algn="l" defTabSz="1780032">
                <a:lnSpc>
                  <a:spcPct val="95000"/>
                </a:lnSpc>
                <a:buSzPct val="123000"/>
                <a:buChar char="-"/>
                <a:defRPr sz="2044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Impact</a:t>
              </a:r>
            </a:p>
            <a:p>
              <a:pPr marL="259588" indent="-259588" algn="l" defTabSz="1780032">
                <a:lnSpc>
                  <a:spcPct val="95000"/>
                </a:lnSpc>
                <a:buSzPct val="123000"/>
                <a:buChar char="-"/>
                <a:defRPr sz="2044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Level</a:t>
              </a:r>
            </a:p>
            <a:p>
              <a:pPr marL="259588" indent="-259588" algn="l" defTabSz="1780032">
                <a:lnSpc>
                  <a:spcPct val="95000"/>
                </a:lnSpc>
                <a:buSzPct val="123000"/>
                <a:buChar char="-"/>
                <a:defRPr sz="2044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Severity</a:t>
              </a:r>
            </a:p>
          </p:txBody>
        </p:sp>
      </p:grpSp>
      <p:grpSp>
        <p:nvGrpSpPr>
          <p:cNvPr id="240" name="Google Shape;76;p16"/>
          <p:cNvGrpSpPr/>
          <p:nvPr/>
        </p:nvGrpSpPr>
        <p:grpSpPr>
          <a:xfrm>
            <a:off x="1286770" y="3394923"/>
            <a:ext cx="3405740" cy="3587856"/>
            <a:chOff x="0" y="0"/>
            <a:chExt cx="3405739" cy="3587854"/>
          </a:xfrm>
        </p:grpSpPr>
        <p:sp>
          <p:nvSpPr>
            <p:cNvPr id="238" name="Rectangle"/>
            <p:cNvSpPr/>
            <p:nvPr/>
          </p:nvSpPr>
          <p:spPr>
            <a:xfrm>
              <a:off x="0" y="-1"/>
              <a:ext cx="3405740" cy="3587856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lnSpc>
                  <a:spcPct val="95000"/>
                </a:lnSpc>
                <a:spcBef>
                  <a:spcPts val="3200"/>
                </a:spcBef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39" name="DPIA as Audit…"/>
            <p:cNvSpPr txBox="1"/>
            <p:nvPr/>
          </p:nvSpPr>
          <p:spPr>
            <a:xfrm>
              <a:off x="10924" y="10479"/>
              <a:ext cx="3383891" cy="35668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/>
            <a:p>
              <a:pPr algn="l" defTabSz="2292095">
                <a:lnSpc>
                  <a:spcPct val="95000"/>
                </a:lnSpc>
                <a:defRPr sz="263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DPIA as Audit </a:t>
              </a:r>
            </a:p>
            <a:p>
              <a:pPr algn="l" defTabSz="2292095">
                <a:lnSpc>
                  <a:spcPct val="95000"/>
                </a:lnSpc>
                <a:defRPr sz="263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- Approved</a:t>
              </a:r>
            </a:p>
            <a:p>
              <a:pPr marL="334263" indent="-334263" algn="l" defTabSz="2292095">
                <a:lnSpc>
                  <a:spcPct val="95000"/>
                </a:lnSpc>
                <a:buSzPct val="123000"/>
                <a:buChar char="-"/>
                <a:defRPr sz="263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Not Approved</a:t>
              </a:r>
            </a:p>
            <a:p>
              <a:pPr marL="334263" indent="-334263" algn="l" defTabSz="2292095">
                <a:lnSpc>
                  <a:spcPct val="95000"/>
                </a:lnSpc>
                <a:buSzPct val="123000"/>
                <a:buChar char="-"/>
                <a:defRPr sz="263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Requested</a:t>
              </a:r>
            </a:p>
            <a:p>
              <a:pPr marL="334263" indent="-334263" algn="l" defTabSz="2292095">
                <a:lnSpc>
                  <a:spcPct val="95000"/>
                </a:lnSpc>
                <a:buSzPct val="123000"/>
                <a:buChar char="-"/>
                <a:defRPr sz="263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Rejected</a:t>
              </a:r>
            </a:p>
            <a:p>
              <a:pPr marL="334263" indent="-334263" algn="l" defTabSz="2292095">
                <a:lnSpc>
                  <a:spcPct val="95000"/>
                </a:lnSpc>
                <a:buSzPct val="123000"/>
                <a:buChar char="-"/>
                <a:defRPr sz="263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Required</a:t>
              </a:r>
            </a:p>
            <a:p>
              <a:pPr marL="334263" indent="-334263" algn="l" defTabSz="2292095">
                <a:lnSpc>
                  <a:spcPct val="95000"/>
                </a:lnSpc>
                <a:buSzPct val="123000"/>
                <a:buChar char="-"/>
                <a:defRPr sz="263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Not Required</a:t>
              </a:r>
            </a:p>
            <a:p>
              <a:pPr marL="334263" indent="-334263" algn="l" defTabSz="2292095">
                <a:lnSpc>
                  <a:spcPct val="95000"/>
                </a:lnSpc>
                <a:buSzPct val="123000"/>
                <a:buChar char="-"/>
                <a:defRPr sz="263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Ongoing</a:t>
              </a:r>
            </a:p>
          </p:txBody>
        </p:sp>
      </p:grpSp>
      <p:grpSp>
        <p:nvGrpSpPr>
          <p:cNvPr id="243" name="Google Shape;76;p16"/>
          <p:cNvGrpSpPr/>
          <p:nvPr/>
        </p:nvGrpSpPr>
        <p:grpSpPr>
          <a:xfrm>
            <a:off x="1286770" y="663759"/>
            <a:ext cx="3405740" cy="2308732"/>
            <a:chOff x="0" y="0"/>
            <a:chExt cx="3405739" cy="2308730"/>
          </a:xfrm>
        </p:grpSpPr>
        <p:sp>
          <p:nvSpPr>
            <p:cNvPr id="241" name="Rectangle"/>
            <p:cNvSpPr/>
            <p:nvPr/>
          </p:nvSpPr>
          <p:spPr>
            <a:xfrm>
              <a:off x="0" y="-1"/>
              <a:ext cx="3405740" cy="2308732"/>
            </a:xfrm>
            <a:prstGeom prst="rect">
              <a:avLst/>
            </a:prstGeom>
            <a:solidFill>
              <a:srgbClr val="F4CCCC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2438400">
                <a:lnSpc>
                  <a:spcPct val="95000"/>
                </a:lnSpc>
                <a:spcBef>
                  <a:spcPts val="3200"/>
                </a:spcBef>
                <a:defRPr sz="2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42" name="Consultations…"/>
            <p:cNvSpPr txBox="1"/>
            <p:nvPr/>
          </p:nvSpPr>
          <p:spPr>
            <a:xfrm>
              <a:off x="10924" y="6743"/>
              <a:ext cx="3383891" cy="2295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t">
              <a:normAutofit fontScale="100000" lnSpcReduction="0"/>
            </a:bodyPr>
            <a:lstStyle/>
            <a:p>
              <a:pPr algn="l" defTabSz="2414016">
                <a:lnSpc>
                  <a:spcPct val="95000"/>
                </a:lnSpc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Consultations</a:t>
              </a:r>
            </a:p>
            <a:p>
              <a:pPr marL="352044" indent="-352044" algn="l" defTabSz="2414016">
                <a:lnSpc>
                  <a:spcPct val="95000"/>
                </a:lnSpc>
                <a:buSzPct val="123000"/>
                <a:buChar char="-"/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Authority</a:t>
              </a:r>
            </a:p>
            <a:p>
              <a:pPr marL="352044" indent="-352044" algn="l" defTabSz="2414016">
                <a:lnSpc>
                  <a:spcPct val="95000"/>
                </a:lnSpc>
                <a:buSzPct val="123000"/>
                <a:buChar char="-"/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DPO</a:t>
              </a:r>
            </a:p>
            <a:p>
              <a:pPr marL="352044" indent="-352044" algn="l" defTabSz="2414016">
                <a:lnSpc>
                  <a:spcPct val="95000"/>
                </a:lnSpc>
                <a:buSzPct val="123000"/>
                <a:buChar char="-"/>
                <a:defRPr sz="2772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Data Subject</a:t>
              </a:r>
            </a:p>
          </p:txBody>
        </p:sp>
      </p:grpSp>
      <p:sp>
        <p:nvSpPr>
          <p:cNvPr id="244" name="gdpr/dpia"/>
          <p:cNvSpPr txBox="1"/>
          <p:nvPr/>
        </p:nvSpPr>
        <p:spPr>
          <a:xfrm>
            <a:off x="11822174" y="6697662"/>
            <a:ext cx="739652" cy="32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gdpr/dpia</a:t>
            </a:r>
          </a:p>
        </p:txBody>
      </p:sp>
      <p:sp>
        <p:nvSpPr>
          <p:cNvPr id="245" name="https://w3id.org/dpv/dpv-gdpr/dpia"/>
          <p:cNvSpPr txBox="1"/>
          <p:nvPr/>
        </p:nvSpPr>
        <p:spPr>
          <a:xfrm>
            <a:off x="19059159" y="11943509"/>
            <a:ext cx="4670401" cy="4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https://w3id.org/dpv/dpv-gdpr/dpia</a:t>
            </a:r>
            <a:r>
              <a:t> 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23522204" y="12855498"/>
            <a:ext cx="367412" cy="601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dpia-spec-Risk.drawio.png" descr="dpia-spec-Risk.draw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5426" y="1392476"/>
            <a:ext cx="18213148" cy="1093104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isk"/>
          <p:cNvSpPr txBox="1"/>
          <p:nvPr/>
        </p:nvSpPr>
        <p:spPr>
          <a:xfrm>
            <a:off x="7504442" y="7917344"/>
            <a:ext cx="917957" cy="601724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Risk</a:t>
            </a:r>
          </a:p>
        </p:txBody>
      </p:sp>
      <p:sp>
        <p:nvSpPr>
          <p:cNvPr id="250" name="Impact"/>
          <p:cNvSpPr txBox="1"/>
          <p:nvPr/>
        </p:nvSpPr>
        <p:spPr>
          <a:xfrm>
            <a:off x="7275270" y="10458280"/>
            <a:ext cx="1376300" cy="601724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Impact</a:t>
            </a:r>
          </a:p>
        </p:txBody>
      </p:sp>
      <p:sp>
        <p:nvSpPr>
          <p:cNvPr id="251" name="Level"/>
          <p:cNvSpPr txBox="1"/>
          <p:nvPr/>
        </p:nvSpPr>
        <p:spPr>
          <a:xfrm>
            <a:off x="10301705" y="9487457"/>
            <a:ext cx="1087502" cy="601725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Level</a:t>
            </a:r>
          </a:p>
        </p:txBody>
      </p:sp>
      <p:sp>
        <p:nvSpPr>
          <p:cNvPr id="252" name="Control"/>
          <p:cNvSpPr txBox="1"/>
          <p:nvPr/>
        </p:nvSpPr>
        <p:spPr>
          <a:xfrm>
            <a:off x="14031399" y="7152237"/>
            <a:ext cx="1447166" cy="601725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Control</a:t>
            </a:r>
          </a:p>
        </p:txBody>
      </p:sp>
      <p:sp>
        <p:nvSpPr>
          <p:cNvPr id="253" name="Consequence"/>
          <p:cNvSpPr txBox="1"/>
          <p:nvPr/>
        </p:nvSpPr>
        <p:spPr>
          <a:xfrm>
            <a:off x="6668147" y="9187812"/>
            <a:ext cx="2590547" cy="601724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Consequence</a:t>
            </a:r>
          </a:p>
        </p:txBody>
      </p:sp>
      <p:sp>
        <p:nvSpPr>
          <p:cNvPr id="254" name="Risk Ontology based on ISO 31000 series"/>
          <p:cNvSpPr txBox="1"/>
          <p:nvPr/>
        </p:nvSpPr>
        <p:spPr>
          <a:xfrm>
            <a:off x="3586167" y="382722"/>
            <a:ext cx="7434200" cy="601724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Risk Ontology based on ISO 31000 series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xfrm>
            <a:off x="23653396" y="12855498"/>
            <a:ext cx="367412" cy="601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hallenge: How to create an interoperable ontology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365188">
              <a:defRPr sz="5044">
                <a:solidFill>
                  <a:srgbClr val="FFFFFF"/>
                </a:solidFill>
              </a:defRPr>
            </a:lvl1pPr>
          </a:lstStyle>
          <a:p>
            <a:pPr/>
            <a:r>
              <a:t>Challenge: How to create an interoperable ontology? </a:t>
            </a:r>
          </a:p>
        </p:txBody>
      </p:sp>
      <p:sp>
        <p:nvSpPr>
          <p:cNvPr id="258" name="Risk Frameworks are too diverse for consistenc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536153">
              <a:defRPr spc="-154" sz="15498">
                <a:solidFill>
                  <a:srgbClr val="FFFFFF"/>
                </a:solidFill>
              </a:defRPr>
            </a:lvl1pPr>
          </a:lstStyle>
          <a:p>
            <a:pPr/>
            <a:r>
              <a:t>Risk Frameworks are too diverse for consistency</a:t>
            </a:r>
          </a:p>
        </p:txBody>
      </p:sp>
      <p:sp>
        <p:nvSpPr>
          <p:cNvPr id="259" name="this work only focused on GDPR and DPIA"/>
          <p:cNvSpPr txBox="1"/>
          <p:nvPr/>
        </p:nvSpPr>
        <p:spPr>
          <a:xfrm>
            <a:off x="4030266" y="10040513"/>
            <a:ext cx="16323468" cy="944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>
              <a:defRPr b="1" i="1" sz="5200">
                <a:solidFill>
                  <a:srgbClr val="FFFFFF"/>
                </a:solidFill>
              </a:defRPr>
            </a:lvl1pPr>
          </a:lstStyle>
          <a:p>
            <a:pPr/>
            <a:r>
              <a:t>this work only focused on GDPR and DPIA 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xfrm>
            <a:off x="23522204" y="12855498"/>
            <a:ext cx="367412" cy="6017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